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sldIdLst>
    <p:sldId id="256" r:id="rId2"/>
    <p:sldId id="257" r:id="rId3"/>
    <p:sldId id="389" r:id="rId4"/>
    <p:sldId id="388" r:id="rId5"/>
    <p:sldId id="391" r:id="rId6"/>
    <p:sldId id="380" r:id="rId7"/>
    <p:sldId id="392" r:id="rId8"/>
    <p:sldId id="390" r:id="rId9"/>
    <p:sldId id="393" r:id="rId10"/>
    <p:sldId id="394" r:id="rId11"/>
    <p:sldId id="395" r:id="rId12"/>
    <p:sldId id="396" r:id="rId13"/>
    <p:sldId id="397" r:id="rId14"/>
    <p:sldId id="398" r:id="rId15"/>
    <p:sldId id="399" r:id="rId16"/>
    <p:sldId id="401" r:id="rId17"/>
    <p:sldId id="402" r:id="rId18"/>
    <p:sldId id="403" r:id="rId19"/>
    <p:sldId id="400" r:id="rId20"/>
    <p:sldId id="3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anhdat ngo" initials="tn" lastIdx="1" clrIdx="0">
    <p:extLst>
      <p:ext uri="{19B8F6BF-5375-455C-9EA6-DF929625EA0E}">
        <p15:presenceInfo xmlns:p15="http://schemas.microsoft.com/office/powerpoint/2012/main" userId="10614767935ef42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32" autoAdjust="0"/>
    <p:restoredTop sz="94280" autoAdjust="0"/>
  </p:normalViewPr>
  <p:slideViewPr>
    <p:cSldViewPr snapToGrid="0">
      <p:cViewPr varScale="1">
        <p:scale>
          <a:sx n="72" d="100"/>
          <a:sy n="7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3" d="100"/>
          <a:sy n="53" d="100"/>
        </p:scale>
        <p:origin x="2648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D25C5E-1904-4BA9-857E-AD982C3EC44B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B013E5-654D-4F1D-8C76-232547916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779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B013E5-654D-4F1D-8C76-232547916D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47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Component</a:t>
            </a:r>
            <a:r>
              <a:rPr lang="en-US" baseline="0" dirty="0" smtClean="0"/>
              <a:t>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B013E5-654D-4F1D-8C76-232547916D5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9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Component</a:t>
            </a:r>
            <a:r>
              <a:rPr lang="en-US" baseline="0" dirty="0" smtClean="0"/>
              <a:t>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B013E5-654D-4F1D-8C76-232547916D5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60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CNN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B013E5-654D-4F1D-8C76-232547916D5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751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B013E5-654D-4F1D-8C76-232547916D5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19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B013E5-654D-4F1D-8C76-232547916D5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618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B013E5-654D-4F1D-8C76-232547916D5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8004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B013E5-654D-4F1D-8C76-232547916D5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66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B013E5-654D-4F1D-8C76-232547916D5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366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B013E5-654D-4F1D-8C76-232547916D5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055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B013E5-654D-4F1D-8C76-232547916D5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409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B013E5-654D-4F1D-8C76-232547916D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8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Hope you enjoy</a:t>
            </a:r>
            <a:r>
              <a:rPr lang="en-US" baseline="0" dirty="0" smtClean="0"/>
              <a:t> my presentation and </a:t>
            </a:r>
            <a:r>
              <a:rPr lang="en-US" dirty="0" smtClean="0"/>
              <a:t>Thank</a:t>
            </a:r>
            <a:r>
              <a:rPr lang="en-US" baseline="0" dirty="0" smtClean="0"/>
              <a:t> you so much 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7626E-1318-47C1-A9CD-CC44A6CB54C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187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B013E5-654D-4F1D-8C76-232547916D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460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Target</a:t>
            </a:r>
            <a:r>
              <a:rPr lang="en-US" baseline="0" dirty="0" smtClean="0"/>
              <a:t> achievement</a:t>
            </a:r>
            <a:r>
              <a:rPr lang="en-US" dirty="0" smtClean="0"/>
              <a:t> for our system: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Accuracy:</a:t>
            </a:r>
            <a:r>
              <a:rPr lang="en-US" baseline="0" dirty="0" smtClean="0"/>
              <a:t> &gt; 95%.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Response time for each image: &lt; 3s.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Capable of processing input images taken from various angles.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B013E5-654D-4F1D-8C76-232547916D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1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B013E5-654D-4F1D-8C76-232547916D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480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Target</a:t>
            </a:r>
            <a:r>
              <a:rPr lang="en-US" baseline="0" dirty="0" smtClean="0"/>
              <a:t> achievement</a:t>
            </a:r>
            <a:r>
              <a:rPr lang="en-US" dirty="0" smtClean="0"/>
              <a:t> for our system: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Accuracy:</a:t>
            </a:r>
            <a:r>
              <a:rPr lang="en-US" baseline="0" dirty="0" smtClean="0"/>
              <a:t> &gt; 95%.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Response time for each image: &lt; 3s.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Capable of processing input images taken from various angles.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B013E5-654D-4F1D-8C76-232547916D5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590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B013E5-654D-4F1D-8C76-232547916D5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18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Target</a:t>
            </a:r>
            <a:r>
              <a:rPr lang="en-US" baseline="0" dirty="0" smtClean="0"/>
              <a:t> achievement</a:t>
            </a:r>
            <a:r>
              <a:rPr lang="en-US" dirty="0" smtClean="0"/>
              <a:t> for our system: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Accuracy:</a:t>
            </a:r>
            <a:r>
              <a:rPr lang="en-US" baseline="0" dirty="0" smtClean="0"/>
              <a:t> &gt; 95%.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Response time for each image: &lt; 3s.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Capable of processing input images taken from various angles.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B013E5-654D-4F1D-8C76-232547916D5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84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B013E5-654D-4F1D-8C76-232547916D5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713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A18FB-033C-4C97-9CAE-9F8A91378E24}" type="datetime1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F8ADD-7053-4C04-8800-87A32AF59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695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37987-E1DA-4948-A0B1-9B8A91FE8FA8}" type="datetime1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F8ADD-7053-4C04-8800-87A32AF59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98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CBCC5-82BC-46CA-B354-648B05ACF345}" type="datetime1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F8ADD-7053-4C04-8800-87A32AF59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86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5824-1484-496D-885C-64C24CAE3CC7}" type="datetime1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F8ADD-7053-4C04-8800-87A32AF59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39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542C4-5967-41AB-AD5E-35C76AA49C40}" type="datetime1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F8ADD-7053-4C04-8800-87A32AF59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88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12F89-BC83-4519-BCFD-350F4504CF34}" type="datetime1">
              <a:rPr lang="en-US" smtClean="0"/>
              <a:t>4/7/2024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F8ADD-7053-4C04-8800-87A32AF59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543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93E67-B57C-4B38-BB71-59F44FCFF5DC}" type="datetime1">
              <a:rPr lang="en-US" smtClean="0"/>
              <a:t>4/7/2024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F8ADD-7053-4C04-8800-87A32AF59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56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4D77D-4483-44B8-9BFD-300E82202141}" type="datetime1">
              <a:rPr lang="en-US" smtClean="0"/>
              <a:t>4/7/2024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F8ADD-7053-4C04-8800-87A32AF59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839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FD653-4C99-44F3-9661-8C9A281D4964}" type="datetime1">
              <a:rPr lang="en-US" smtClean="0"/>
              <a:t>4/7/2024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F8ADD-7053-4C04-8800-87A32AF59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58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FE049-6D28-440E-BE66-BF74DBC908D8}" type="datetime1">
              <a:rPr lang="en-US" smtClean="0"/>
              <a:t>4/7/2024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F8ADD-7053-4C04-8800-87A32AF59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840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6B295-1DFF-414A-8CAE-450691DD30C7}" type="datetime1">
              <a:rPr lang="en-US" smtClean="0"/>
              <a:t>4/7/2024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F8ADD-7053-4C04-8800-87A32AF59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458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E5DDA-5DB9-497E-82A4-470815A56039}" type="datetime1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CF8ADD-7053-4C04-8800-87A32AF59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05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63572" y="105877"/>
            <a:ext cx="6593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HO CHI MINH CITY UNIVERSITY OF TECHNOLOGY </a:t>
            </a:r>
          </a:p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FACULTY OF ELECTRICAL &amp; ELECTRONIC</a:t>
            </a:r>
          </a:p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DEPARTMENT OF TELECOMMUNICATION ENGINEERING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68423" y="1779890"/>
            <a:ext cx="7713777" cy="518743"/>
          </a:xfrm>
          <a:prstGeom prst="rect">
            <a:avLst/>
          </a:prstGeom>
        </p:spPr>
        <p:txBody>
          <a:bodyPr wrap="square" lIns="87005" tIns="43503" rIns="87005" bIns="43503">
            <a:spAutoFit/>
          </a:bodyPr>
          <a:lstStyle/>
          <a:p>
            <a:pPr algn="ctr">
              <a:defRPr/>
            </a:pPr>
            <a:r>
              <a:rPr lang="en-US" sz="28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IMAGE PROCESSING COURSE PROJECT</a:t>
            </a:r>
            <a:endParaRPr lang="en-US" sz="28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49662" y="3041389"/>
            <a:ext cx="9298002" cy="182086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defRPr/>
            </a:pPr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ea typeface="+mn-ea"/>
                <a:cs typeface="Arial" pitchFamily="34" charset="0"/>
              </a:rPr>
              <a:t>MULTIPLE CHOICES SCANNER</a:t>
            </a:r>
            <a:endParaRPr lang="en-US" sz="3200" b="1" dirty="0">
              <a:solidFill>
                <a:srgbClr val="FF00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9" name="Picture 8" descr="F:\Hoi sinh vien\Logo - Baner\logo\Logo-Truong.gif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5489" y="118889"/>
            <a:ext cx="1170594" cy="118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Subtitle 2"/>
          <p:cNvSpPr txBox="1">
            <a:spLocks/>
          </p:cNvSpPr>
          <p:nvPr/>
        </p:nvSpPr>
        <p:spPr>
          <a:xfrm>
            <a:off x="5721861" y="5046666"/>
            <a:ext cx="6470139" cy="12192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  <a:defRPr/>
            </a:pP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F8ADD-7053-4C04-8800-87A32AF590FB}" type="slidenum">
              <a:rPr lang="en-US" smtClean="0"/>
              <a:t>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867682" y="4051444"/>
            <a:ext cx="3587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latin typeface="Arial" pitchFamily="34" charset="0"/>
                <a:cs typeface="Arial" pitchFamily="34" charset="0"/>
              </a:rPr>
              <a:t>LECTURER   : 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Dr</a:t>
            </a:r>
            <a:r>
              <a:rPr lang="en-US" b="1" smtClean="0">
                <a:latin typeface="Arial" pitchFamily="34" charset="0"/>
                <a:cs typeface="Arial" pitchFamily="34" charset="0"/>
              </a:rPr>
              <a:t>. </a:t>
            </a:r>
            <a:r>
              <a:rPr lang="en-US" b="1" smtClean="0">
                <a:latin typeface="Arial" pitchFamily="34" charset="0"/>
                <a:cs typeface="Arial" pitchFamily="34" charset="0"/>
              </a:rPr>
              <a:t>Vo 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Tuan </a:t>
            </a:r>
            <a:r>
              <a:rPr lang="en-US" b="1" dirty="0" err="1" smtClean="0">
                <a:latin typeface="Arial" pitchFamily="34" charset="0"/>
                <a:cs typeface="Arial" pitchFamily="34" charset="0"/>
              </a:rPr>
              <a:t>Kiet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523411"/>
              </p:ext>
            </p:extLst>
          </p:nvPr>
        </p:nvGraphicFramePr>
        <p:xfrm>
          <a:off x="2417877" y="4775027"/>
          <a:ext cx="72390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6597">
                  <a:extLst>
                    <a:ext uri="{9D8B030D-6E8A-4147-A177-3AD203B41FA5}">
                      <a16:colId xmlns:a16="http://schemas.microsoft.com/office/drawing/2014/main" val="145757335"/>
                    </a:ext>
                  </a:extLst>
                </a:gridCol>
                <a:gridCol w="3949403">
                  <a:extLst>
                    <a:ext uri="{9D8B030D-6E8A-4147-A177-3AD203B41FA5}">
                      <a16:colId xmlns:a16="http://schemas.microsoft.com/office/drawing/2014/main" val="3733761407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560154767"/>
                    </a:ext>
                  </a:extLst>
                </a:gridCol>
              </a:tblGrid>
              <a:tr h="29753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Student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ID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662557"/>
                  </a:ext>
                </a:extLst>
              </a:tr>
              <a:tr h="29753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Lam </a:t>
                      </a:r>
                      <a:r>
                        <a:rPr lang="en-US" dirty="0" err="1" smtClean="0"/>
                        <a:t>Thanh</a:t>
                      </a:r>
                      <a:r>
                        <a:rPr lang="en-US" dirty="0" smtClean="0"/>
                        <a:t> Phat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2111974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462300"/>
                  </a:ext>
                </a:extLst>
              </a:tr>
              <a:tr h="29753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Quang</a:t>
                      </a:r>
                      <a:r>
                        <a:rPr lang="en-US" dirty="0" smtClean="0"/>
                        <a:t> Hoang </a:t>
                      </a:r>
                      <a:r>
                        <a:rPr lang="en-US" dirty="0" err="1" smtClean="0"/>
                        <a:t>Trung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1915701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38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944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152400" y="895152"/>
            <a:ext cx="11782926" cy="882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F:\Hoi sinh vien\Logo - Baner\logo\Logo-Truong.gif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109" y="65733"/>
            <a:ext cx="724666" cy="752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3495240" y="9625"/>
            <a:ext cx="5180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pt-BR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COMPONENT DETAILS</a:t>
            </a:r>
            <a:endParaRPr lang="pt-BR" sz="24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F8ADD-7053-4C04-8800-87A32AF590FB}" type="slidenum">
              <a:rPr lang="en-US" smtClean="0"/>
              <a:t>10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71604" y="556597"/>
            <a:ext cx="11332232" cy="328851"/>
            <a:chOff x="871604" y="556597"/>
            <a:chExt cx="11332232" cy="328851"/>
          </a:xfrm>
        </p:grpSpPr>
        <p:sp>
          <p:nvSpPr>
            <p:cNvPr id="31" name="Rectangle 30"/>
            <p:cNvSpPr/>
            <p:nvPr/>
          </p:nvSpPr>
          <p:spPr>
            <a:xfrm>
              <a:off x="8194346" y="575846"/>
              <a:ext cx="215584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COMPONENT DETAILS</a:t>
              </a:r>
              <a:endParaRPr lang="pt-BR" sz="1400" b="1" dirty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871604" y="556597"/>
              <a:ext cx="11332232" cy="328851"/>
              <a:chOff x="871604" y="556597"/>
              <a:chExt cx="11332232" cy="328851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 flipV="1">
                <a:off x="981777" y="556597"/>
                <a:ext cx="10953549" cy="9625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/>
              <p:cNvSpPr/>
              <p:nvPr/>
            </p:nvSpPr>
            <p:spPr>
              <a:xfrm>
                <a:off x="871604" y="575847"/>
                <a:ext cx="167648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pt-BR" sz="1400" b="1" dirty="0" smtClean="0">
                    <a:solidFill>
                      <a:schemeClr val="bg2"/>
                    </a:solidFill>
                    <a:latin typeface="Arial" pitchFamily="34" charset="0"/>
                    <a:cs typeface="Arial" pitchFamily="34" charset="0"/>
                  </a:rPr>
                  <a:t>TASK OVERVIEW</a:t>
                </a:r>
                <a:endParaRPr lang="pt-BR" sz="1400" b="1" dirty="0">
                  <a:solidFill>
                    <a:schemeClr val="bg2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5982645" y="577671"/>
                <a:ext cx="182768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pt-BR" sz="1400" b="1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OVERALL SYSTEM</a:t>
                </a:r>
                <a:endParaRPr lang="pt-BR" sz="1400" b="1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0546523" y="575847"/>
                <a:ext cx="165731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pt-BR" sz="1400" b="1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RESULT &amp; DEMO</a:t>
                </a:r>
                <a:endParaRPr lang="pt-BR" sz="1400" b="1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353117" y="575847"/>
                <a:ext cx="193117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pt-BR" sz="1400" b="1" dirty="0" smtClean="0">
                    <a:solidFill>
                      <a:schemeClr val="bg1">
                        <a:lumMod val="8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RELEVANT THEORY</a:t>
                </a:r>
                <a:endParaRPr lang="pt-BR" sz="1400" b="1" dirty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8" name="AutoShape 2" descr="Automatic speech recognition components. |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2" descr="Home - GradeScanner by iDoceo Studio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4" descr="Home - GradeScanner by iDoceo Studio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6" descr="Home - GradeScanner by iDoceo Studios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 rot="16200000">
            <a:off x="8314511" y="2222917"/>
            <a:ext cx="124566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Component 1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866" y="1269457"/>
            <a:ext cx="2449403" cy="5420439"/>
          </a:xfrm>
          <a:prstGeom prst="rect">
            <a:avLst/>
          </a:prstGeom>
        </p:spPr>
      </p:pic>
      <p:sp>
        <p:nvSpPr>
          <p:cNvPr id="19" name="Double Brace 18"/>
          <p:cNvSpPr/>
          <p:nvPr/>
        </p:nvSpPr>
        <p:spPr>
          <a:xfrm>
            <a:off x="9782629" y="2307771"/>
            <a:ext cx="763894" cy="4571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/>
          <p:cNvSpPr/>
          <p:nvPr/>
        </p:nvSpPr>
        <p:spPr>
          <a:xfrm>
            <a:off x="9272269" y="1269457"/>
            <a:ext cx="510360" cy="2155914"/>
          </a:xfrm>
          <a:prstGeom prst="leftBrac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1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93229" y="1620983"/>
            <a:ext cx="2450545" cy="1845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ounded Rectangle 40"/>
          <p:cNvSpPr/>
          <p:nvPr/>
        </p:nvSpPr>
        <p:spPr>
          <a:xfrm>
            <a:off x="227994" y="4185106"/>
            <a:ext cx="1353562" cy="79104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 smtClean="0">
                <a:solidFill>
                  <a:schemeClr val="tx1"/>
                </a:solidFill>
              </a:rPr>
              <a:t>Original Image</a:t>
            </a:r>
            <a:endParaRPr lang="en-US" sz="1300" b="1" dirty="0">
              <a:solidFill>
                <a:schemeClr val="tx1"/>
              </a:solidFill>
            </a:endParaRPr>
          </a:p>
        </p:txBody>
      </p:sp>
      <p:sp>
        <p:nvSpPr>
          <p:cNvPr id="42" name="Right Arrow 41"/>
          <p:cNvSpPr/>
          <p:nvPr/>
        </p:nvSpPr>
        <p:spPr>
          <a:xfrm rot="5400000">
            <a:off x="714298" y="5138620"/>
            <a:ext cx="406554" cy="3302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 rot="16200000">
            <a:off x="7592097" y="4983924"/>
            <a:ext cx="406554" cy="3302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012" y="1386348"/>
            <a:ext cx="2249465" cy="2462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4" name="Rounded Rectangle 43"/>
          <p:cNvSpPr/>
          <p:nvPr/>
        </p:nvSpPr>
        <p:spPr>
          <a:xfrm>
            <a:off x="7112001" y="4261140"/>
            <a:ext cx="1218563" cy="483622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 smtClean="0">
                <a:solidFill>
                  <a:schemeClr val="tx1"/>
                </a:solidFill>
              </a:rPr>
              <a:t>Extract paper</a:t>
            </a:r>
            <a:endParaRPr lang="en-US" sz="1300" b="1" dirty="0">
              <a:solidFill>
                <a:schemeClr val="tx1"/>
              </a:solidFill>
            </a:endParaRPr>
          </a:p>
        </p:txBody>
      </p:sp>
      <p:sp>
        <p:nvSpPr>
          <p:cNvPr id="45" name="Teardrop 44"/>
          <p:cNvSpPr/>
          <p:nvPr/>
        </p:nvSpPr>
        <p:spPr>
          <a:xfrm>
            <a:off x="3075142" y="1924681"/>
            <a:ext cx="2209145" cy="1844133"/>
          </a:xfrm>
          <a:prstGeom prst="teardrop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Preliminary </a:t>
            </a:r>
            <a:r>
              <a:rPr lang="en-US" b="1" dirty="0">
                <a:solidFill>
                  <a:schemeClr val="tx1"/>
                </a:solidFill>
              </a:rPr>
              <a:t>component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270810" y="5719786"/>
            <a:ext cx="1218563" cy="49575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 smtClean="0">
                <a:solidFill>
                  <a:schemeClr val="tx1"/>
                </a:solidFill>
              </a:rPr>
              <a:t>Preprocessing</a:t>
            </a:r>
            <a:endParaRPr lang="en-US" sz="1300" b="1" dirty="0">
              <a:solidFill>
                <a:schemeClr val="tx1"/>
              </a:solidFill>
            </a:endParaRPr>
          </a:p>
        </p:txBody>
      </p:sp>
      <p:sp>
        <p:nvSpPr>
          <p:cNvPr id="47" name="Left Brace 46"/>
          <p:cNvSpPr/>
          <p:nvPr/>
        </p:nvSpPr>
        <p:spPr>
          <a:xfrm>
            <a:off x="1696699" y="5473357"/>
            <a:ext cx="134180" cy="108213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1867581" y="5570176"/>
            <a:ext cx="990664" cy="888495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 smtClean="0">
                <a:solidFill>
                  <a:schemeClr val="tx1"/>
                </a:solidFill>
              </a:rPr>
              <a:t>Gaussian Filter</a:t>
            </a:r>
            <a:endParaRPr lang="en-US" sz="1300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3233779" y="5570176"/>
            <a:ext cx="1048609" cy="88849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 smtClean="0">
                <a:solidFill>
                  <a:schemeClr val="tx1"/>
                </a:solidFill>
              </a:rPr>
              <a:t>Threshold</a:t>
            </a:r>
            <a:endParaRPr lang="en-US" sz="1300" b="1" dirty="0">
              <a:solidFill>
                <a:schemeClr val="tx1"/>
              </a:solidFill>
            </a:endParaRPr>
          </a:p>
        </p:txBody>
      </p:sp>
      <p:sp>
        <p:nvSpPr>
          <p:cNvPr id="50" name="Right Arrow 49"/>
          <p:cNvSpPr/>
          <p:nvPr/>
        </p:nvSpPr>
        <p:spPr>
          <a:xfrm>
            <a:off x="2903489" y="5894350"/>
            <a:ext cx="296690" cy="27925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4690305" y="5553334"/>
            <a:ext cx="1153950" cy="888495"/>
          </a:xfrm>
          <a:prstGeom prst="roundRect">
            <a:avLst/>
          </a:prstGeom>
          <a:solidFill>
            <a:schemeClr val="accent6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 smtClean="0">
                <a:solidFill>
                  <a:schemeClr val="tx1"/>
                </a:solidFill>
              </a:rPr>
              <a:t>Morphology</a:t>
            </a:r>
            <a:endParaRPr lang="en-US" sz="1300" b="1" dirty="0">
              <a:solidFill>
                <a:schemeClr val="tx1"/>
              </a:solidFill>
            </a:endParaRPr>
          </a:p>
        </p:txBody>
      </p:sp>
      <p:sp>
        <p:nvSpPr>
          <p:cNvPr id="52" name="Right Arrow 51"/>
          <p:cNvSpPr/>
          <p:nvPr/>
        </p:nvSpPr>
        <p:spPr>
          <a:xfrm>
            <a:off x="4368110" y="5894350"/>
            <a:ext cx="296690" cy="27925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7334381" y="5553335"/>
            <a:ext cx="967636" cy="8884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 smtClean="0">
                <a:solidFill>
                  <a:schemeClr val="tx1"/>
                </a:solidFill>
              </a:rPr>
              <a:t>Image alignment</a:t>
            </a:r>
            <a:endParaRPr lang="en-US" sz="1300" b="1" dirty="0">
              <a:solidFill>
                <a:schemeClr val="tx1"/>
              </a:solidFill>
            </a:endParaRPr>
          </a:p>
        </p:txBody>
      </p:sp>
      <p:sp>
        <p:nvSpPr>
          <p:cNvPr id="54" name="Right Arrow 53"/>
          <p:cNvSpPr/>
          <p:nvPr/>
        </p:nvSpPr>
        <p:spPr>
          <a:xfrm>
            <a:off x="5869760" y="5894350"/>
            <a:ext cx="296690" cy="27925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/>
          <p:cNvSpPr/>
          <p:nvPr/>
        </p:nvSpPr>
        <p:spPr>
          <a:xfrm>
            <a:off x="6187257" y="5560784"/>
            <a:ext cx="824929" cy="88849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 smtClean="0">
                <a:solidFill>
                  <a:schemeClr val="tx1"/>
                </a:solidFill>
              </a:rPr>
              <a:t>Find contour</a:t>
            </a:r>
            <a:endParaRPr lang="en-US" sz="1300" b="1" dirty="0">
              <a:solidFill>
                <a:schemeClr val="tx1"/>
              </a:solidFill>
            </a:endParaRPr>
          </a:p>
        </p:txBody>
      </p:sp>
      <p:sp>
        <p:nvSpPr>
          <p:cNvPr id="56" name="Right Arrow 55"/>
          <p:cNvSpPr/>
          <p:nvPr/>
        </p:nvSpPr>
        <p:spPr>
          <a:xfrm>
            <a:off x="7037691" y="5885702"/>
            <a:ext cx="296690" cy="27925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85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152400" y="895152"/>
            <a:ext cx="11782926" cy="882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F:\Hoi sinh vien\Logo - Baner\logo\Logo-Truong.gif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109" y="65733"/>
            <a:ext cx="724666" cy="752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3495240" y="9625"/>
            <a:ext cx="5180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pt-BR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COMPONENT DETAILS</a:t>
            </a:r>
            <a:endParaRPr lang="pt-BR" sz="24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F8ADD-7053-4C04-8800-87A32AF590FB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71604" y="556597"/>
            <a:ext cx="11332232" cy="328851"/>
            <a:chOff x="871604" y="556597"/>
            <a:chExt cx="11332232" cy="328851"/>
          </a:xfrm>
        </p:grpSpPr>
        <p:sp>
          <p:nvSpPr>
            <p:cNvPr id="31" name="Rectangle 30"/>
            <p:cNvSpPr/>
            <p:nvPr/>
          </p:nvSpPr>
          <p:spPr>
            <a:xfrm>
              <a:off x="8194346" y="575846"/>
              <a:ext cx="215584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COMPONENT DETAILS</a:t>
              </a:r>
              <a:endParaRPr lang="pt-BR" sz="1400" b="1" dirty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871604" y="556597"/>
              <a:ext cx="11332232" cy="328851"/>
              <a:chOff x="871604" y="556597"/>
              <a:chExt cx="11332232" cy="328851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 flipV="1">
                <a:off x="981777" y="556597"/>
                <a:ext cx="10953549" cy="9625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/>
              <p:cNvSpPr/>
              <p:nvPr/>
            </p:nvSpPr>
            <p:spPr>
              <a:xfrm>
                <a:off x="871604" y="575847"/>
                <a:ext cx="167648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pt-BR" sz="1400" b="1" dirty="0" smtClean="0">
                    <a:solidFill>
                      <a:schemeClr val="bg2"/>
                    </a:solidFill>
                    <a:latin typeface="Arial" pitchFamily="34" charset="0"/>
                    <a:cs typeface="Arial" pitchFamily="34" charset="0"/>
                  </a:rPr>
                  <a:t>TASK OVERVIEW</a:t>
                </a:r>
                <a:endParaRPr lang="pt-BR" sz="1400" b="1" dirty="0">
                  <a:solidFill>
                    <a:schemeClr val="bg2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5982645" y="577671"/>
                <a:ext cx="182768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pt-BR" sz="1400" b="1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OVERALL SYSTEM</a:t>
                </a:r>
                <a:endParaRPr lang="pt-BR" sz="1400" b="1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0546523" y="575847"/>
                <a:ext cx="165731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pt-BR" sz="1400" b="1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RESULT &amp; DEMO</a:t>
                </a:r>
                <a:endParaRPr lang="pt-BR" sz="1400" b="1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353117" y="575847"/>
                <a:ext cx="193117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pt-BR" sz="1400" b="1" dirty="0" smtClean="0">
                    <a:solidFill>
                      <a:schemeClr val="bg1">
                        <a:lumMod val="8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RELEVANT THEORY</a:t>
                </a:r>
                <a:endParaRPr lang="pt-BR" sz="1400" b="1" dirty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8" name="AutoShape 2" descr="Automatic speech recognition components. |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2" descr="Home - GradeScanner by iDoceo Studio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4" descr="Home - GradeScanner by iDoceo Studio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6" descr="Home - GradeScanner by iDoceo Studios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866" y="1269457"/>
            <a:ext cx="2449403" cy="5420439"/>
          </a:xfrm>
          <a:prstGeom prst="rect">
            <a:avLst/>
          </a:prstGeom>
        </p:spPr>
      </p:pic>
      <p:sp>
        <p:nvSpPr>
          <p:cNvPr id="19" name="Double Brace 18"/>
          <p:cNvSpPr/>
          <p:nvPr/>
        </p:nvSpPr>
        <p:spPr>
          <a:xfrm>
            <a:off x="9782629" y="2307771"/>
            <a:ext cx="763894" cy="4571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/>
          <p:cNvSpPr/>
          <p:nvPr/>
        </p:nvSpPr>
        <p:spPr>
          <a:xfrm>
            <a:off x="9154833" y="3817186"/>
            <a:ext cx="174995" cy="514382"/>
          </a:xfrm>
          <a:prstGeom prst="leftBrac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6" y="2866710"/>
            <a:ext cx="1568122" cy="2462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415" y="1097271"/>
            <a:ext cx="4191134" cy="2103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308" y="4056866"/>
            <a:ext cx="4191134" cy="2543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ight Arrow 15"/>
          <p:cNvSpPr/>
          <p:nvPr/>
        </p:nvSpPr>
        <p:spPr>
          <a:xfrm rot="18860574">
            <a:off x="2241492" y="2542183"/>
            <a:ext cx="1065893" cy="64905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/>
          <p:cNvSpPr/>
          <p:nvPr/>
        </p:nvSpPr>
        <p:spPr>
          <a:xfrm rot="2150872">
            <a:off x="2176275" y="4504915"/>
            <a:ext cx="1118657" cy="64905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460375" y="2044619"/>
            <a:ext cx="1218563" cy="483622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 smtClean="0">
                <a:solidFill>
                  <a:schemeClr val="tx1"/>
                </a:solidFill>
              </a:rPr>
              <a:t>Extract paper</a:t>
            </a:r>
            <a:endParaRPr lang="en-US" sz="13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43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152400" y="895152"/>
            <a:ext cx="11782926" cy="882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F:\Hoi sinh vien\Logo - Baner\logo\Logo-Truong.gif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109" y="65733"/>
            <a:ext cx="724666" cy="752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3495240" y="9625"/>
            <a:ext cx="5180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pt-BR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COMPONENT DETAILS</a:t>
            </a:r>
            <a:endParaRPr lang="pt-BR" sz="24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True answer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71604" y="556597"/>
            <a:ext cx="11332232" cy="650192"/>
            <a:chOff x="871604" y="556597"/>
            <a:chExt cx="11332232" cy="650192"/>
          </a:xfrm>
        </p:grpSpPr>
        <p:sp>
          <p:nvSpPr>
            <p:cNvPr id="31" name="Rectangle 30"/>
            <p:cNvSpPr/>
            <p:nvPr/>
          </p:nvSpPr>
          <p:spPr>
            <a:xfrm>
              <a:off x="8194346" y="575846"/>
              <a:ext cx="215584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COMPONENT DETAILS</a:t>
              </a:r>
              <a:endParaRPr lang="pt-BR" sz="1400" b="1" dirty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871604" y="556597"/>
              <a:ext cx="11332232" cy="650192"/>
              <a:chOff x="871604" y="556597"/>
              <a:chExt cx="11332232" cy="650192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 flipV="1">
                <a:off x="981777" y="556597"/>
                <a:ext cx="10953549" cy="9625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/>
              <p:cNvSpPr/>
              <p:nvPr/>
            </p:nvSpPr>
            <p:spPr>
              <a:xfrm>
                <a:off x="871604" y="575847"/>
                <a:ext cx="167648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pt-BR" sz="1400" b="1" dirty="0" smtClean="0">
                    <a:solidFill>
                      <a:schemeClr val="bg2"/>
                    </a:solidFill>
                    <a:latin typeface="Arial" pitchFamily="34" charset="0"/>
                    <a:cs typeface="Arial" pitchFamily="34" charset="0"/>
                  </a:rPr>
                  <a:t>TASK OVERVIEW</a:t>
                </a:r>
                <a:endParaRPr lang="pt-BR" sz="1400" b="1" dirty="0">
                  <a:solidFill>
                    <a:schemeClr val="bg2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5982645" y="577671"/>
                <a:ext cx="182768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pt-BR" sz="1400" b="1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OVERALL SYSTEM</a:t>
                </a:r>
                <a:endParaRPr lang="pt-BR" sz="1400" b="1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0546523" y="575847"/>
                <a:ext cx="1657313" cy="630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pt-BR" sz="1400" b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RESULT &amp; DEMO</a:t>
                </a:r>
              </a:p>
              <a:p>
                <a:pPr>
                  <a:spcBef>
                    <a:spcPct val="50000"/>
                  </a:spcBef>
                  <a:defRPr/>
                </a:pPr>
                <a:endParaRPr lang="pt-BR" sz="1400" b="1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353117" y="575847"/>
                <a:ext cx="193117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pt-BR" sz="1400" b="1" dirty="0" smtClean="0">
                    <a:solidFill>
                      <a:schemeClr val="bg1">
                        <a:lumMod val="8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RELEVANT THEORY</a:t>
                </a:r>
                <a:endParaRPr lang="pt-BR" sz="1400" b="1" dirty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8" name="AutoShape 2" descr="Automatic speech recognition components. |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2" descr="Home - GradeScanner by iDoceo Studio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4" descr="Home - GradeScanner by iDoceo Studio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6" descr="Home - GradeScanner by iDoceo Studios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866" y="1269457"/>
            <a:ext cx="2449403" cy="5420439"/>
          </a:xfrm>
          <a:prstGeom prst="rect">
            <a:avLst/>
          </a:prstGeom>
        </p:spPr>
      </p:pic>
      <p:sp>
        <p:nvSpPr>
          <p:cNvPr id="20" name="Left Brace 19"/>
          <p:cNvSpPr/>
          <p:nvPr/>
        </p:nvSpPr>
        <p:spPr>
          <a:xfrm>
            <a:off x="8917506" y="3840538"/>
            <a:ext cx="510360" cy="2178059"/>
          </a:xfrm>
          <a:prstGeom prst="leftBrac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6200000">
            <a:off x="7931452" y="4744902"/>
            <a:ext cx="14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Component 2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555046" y="5450523"/>
            <a:ext cx="1261769" cy="67541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b="1" dirty="0" smtClean="0">
                <a:solidFill>
                  <a:schemeClr val="tx1"/>
                </a:solidFill>
              </a:rPr>
              <a:t>Process main block</a:t>
            </a:r>
            <a:endParaRPr lang="en-US" sz="1300" b="1" dirty="0">
              <a:solidFill>
                <a:schemeClr val="tx1"/>
              </a:solidFill>
            </a:endParaRPr>
          </a:p>
        </p:txBody>
      </p:sp>
      <p:sp>
        <p:nvSpPr>
          <p:cNvPr id="54" name="Left Brace 53"/>
          <p:cNvSpPr/>
          <p:nvPr/>
        </p:nvSpPr>
        <p:spPr>
          <a:xfrm>
            <a:off x="2034343" y="5274213"/>
            <a:ext cx="351692" cy="1082137"/>
          </a:xfrm>
          <a:prstGeom prst="leftBrac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/>
          <p:cNvSpPr/>
          <p:nvPr/>
        </p:nvSpPr>
        <p:spPr>
          <a:xfrm>
            <a:off x="2574294" y="5357005"/>
            <a:ext cx="990664" cy="888495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 smtClean="0">
                <a:solidFill>
                  <a:schemeClr val="tx1"/>
                </a:solidFill>
              </a:rPr>
              <a:t>Get answer blocks</a:t>
            </a:r>
            <a:endParaRPr lang="en-US" sz="1300" b="1" dirty="0">
              <a:solidFill>
                <a:schemeClr val="tx1"/>
              </a:solidFill>
            </a:endParaRPr>
          </a:p>
        </p:txBody>
      </p:sp>
      <p:sp>
        <p:nvSpPr>
          <p:cNvPr id="56" name="Right Arrow 55"/>
          <p:cNvSpPr/>
          <p:nvPr/>
        </p:nvSpPr>
        <p:spPr>
          <a:xfrm>
            <a:off x="3670770" y="5661624"/>
            <a:ext cx="296690" cy="27925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4046375" y="5371033"/>
            <a:ext cx="990664" cy="888495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 smtClean="0">
                <a:solidFill>
                  <a:schemeClr val="tx1"/>
                </a:solidFill>
              </a:rPr>
              <a:t>Get answer lines</a:t>
            </a:r>
            <a:endParaRPr lang="en-US" sz="1300" b="1" dirty="0">
              <a:solidFill>
                <a:schemeClr val="tx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481658" y="5371033"/>
            <a:ext cx="990664" cy="888495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 smtClean="0">
                <a:solidFill>
                  <a:schemeClr val="tx1"/>
                </a:solidFill>
              </a:rPr>
              <a:t>Get bubble choices</a:t>
            </a:r>
            <a:endParaRPr lang="en-US" sz="1300" b="1" dirty="0">
              <a:solidFill>
                <a:schemeClr val="tx1"/>
              </a:solidFill>
            </a:endParaRPr>
          </a:p>
        </p:txBody>
      </p:sp>
      <p:sp>
        <p:nvSpPr>
          <p:cNvPr id="59" name="Right Arrow 58"/>
          <p:cNvSpPr/>
          <p:nvPr/>
        </p:nvSpPr>
        <p:spPr>
          <a:xfrm>
            <a:off x="5121553" y="5675652"/>
            <a:ext cx="296690" cy="27925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7122398" y="5357003"/>
            <a:ext cx="990664" cy="88849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 smtClean="0">
                <a:solidFill>
                  <a:schemeClr val="tx1"/>
                </a:solidFill>
              </a:rPr>
              <a:t>Get score</a:t>
            </a:r>
            <a:endParaRPr lang="en-US" sz="1300" b="1" dirty="0">
              <a:solidFill>
                <a:schemeClr val="tx1"/>
              </a:solidFill>
            </a:endParaRPr>
          </a:p>
        </p:txBody>
      </p:sp>
      <p:sp>
        <p:nvSpPr>
          <p:cNvPr id="61" name="Right Arrow 60"/>
          <p:cNvSpPr/>
          <p:nvPr/>
        </p:nvSpPr>
        <p:spPr>
          <a:xfrm>
            <a:off x="6561718" y="5675652"/>
            <a:ext cx="482303" cy="2652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66"/>
          <p:cNvSpPr/>
          <p:nvPr/>
        </p:nvSpPr>
        <p:spPr>
          <a:xfrm>
            <a:off x="2896018" y="1392985"/>
            <a:ext cx="1074970" cy="66260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 smtClean="0">
                <a:solidFill>
                  <a:schemeClr val="tx1"/>
                </a:solidFill>
              </a:rPr>
              <a:t>Extract main block</a:t>
            </a:r>
            <a:endParaRPr lang="en-US" sz="1300" b="1" dirty="0">
              <a:solidFill>
                <a:schemeClr val="tx1"/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715712" y="2283106"/>
            <a:ext cx="1218563" cy="49575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 smtClean="0">
                <a:solidFill>
                  <a:schemeClr val="tx1"/>
                </a:solidFill>
              </a:rPr>
              <a:t>Preprocessing</a:t>
            </a:r>
            <a:endParaRPr lang="en-US" sz="1300" b="1" dirty="0">
              <a:solidFill>
                <a:schemeClr val="tx1"/>
              </a:solidFill>
            </a:endParaRPr>
          </a:p>
        </p:txBody>
      </p:sp>
      <p:sp>
        <p:nvSpPr>
          <p:cNvPr id="70" name="Right Arrow 69"/>
          <p:cNvSpPr/>
          <p:nvPr/>
        </p:nvSpPr>
        <p:spPr>
          <a:xfrm rot="5400000">
            <a:off x="1094197" y="4938999"/>
            <a:ext cx="331193" cy="3763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922" y="4198694"/>
            <a:ext cx="1450783" cy="8562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0989" y="3785560"/>
            <a:ext cx="554987" cy="1477954"/>
          </a:xfrm>
          <a:prstGeom prst="rect">
            <a:avLst/>
          </a:prstGeom>
        </p:spPr>
      </p:pic>
      <p:pic>
        <p:nvPicPr>
          <p:cNvPr id="3074" name="Picture 2" descr="Screenshot from 2024-03-21 16-57-5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616" y="4830878"/>
            <a:ext cx="329915" cy="31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creenshot from 2024-03-21 22-16-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169" y="4843135"/>
            <a:ext cx="348831" cy="30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Up Arrow 22"/>
          <p:cNvSpPr/>
          <p:nvPr/>
        </p:nvSpPr>
        <p:spPr>
          <a:xfrm>
            <a:off x="7433372" y="6323728"/>
            <a:ext cx="368715" cy="430368"/>
          </a:xfrm>
          <a:prstGeom prst="upArrow">
            <a:avLst>
              <a:gd name="adj1" fmla="val 50000"/>
              <a:gd name="adj2" fmla="val 4633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818213" y="6326575"/>
            <a:ext cx="1354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True answer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1047" y="4916889"/>
            <a:ext cx="1162212" cy="142895"/>
          </a:xfrm>
          <a:prstGeom prst="rect">
            <a:avLst/>
          </a:prstGeom>
        </p:spPr>
      </p:pic>
      <p:sp>
        <p:nvSpPr>
          <p:cNvPr id="71" name="Teardrop 70"/>
          <p:cNvSpPr/>
          <p:nvPr/>
        </p:nvSpPr>
        <p:spPr>
          <a:xfrm>
            <a:off x="6140436" y="2635728"/>
            <a:ext cx="1838532" cy="1625909"/>
          </a:xfrm>
          <a:prstGeom prst="teardrop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Main block component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2775" y="3425602"/>
            <a:ext cx="1296002" cy="1378179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568" y="1078473"/>
            <a:ext cx="1940761" cy="1332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7" name="Right Arrow 76"/>
          <p:cNvSpPr/>
          <p:nvPr/>
        </p:nvSpPr>
        <p:spPr>
          <a:xfrm rot="10800000">
            <a:off x="4124316" y="1510586"/>
            <a:ext cx="446885" cy="35702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/>
          <p:cNvSpPr/>
          <p:nvPr/>
        </p:nvSpPr>
        <p:spPr>
          <a:xfrm rot="7756697">
            <a:off x="2167857" y="1877081"/>
            <a:ext cx="446885" cy="35702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ight Arrow 79"/>
          <p:cNvSpPr/>
          <p:nvPr/>
        </p:nvSpPr>
        <p:spPr>
          <a:xfrm rot="5400000">
            <a:off x="1144046" y="2942394"/>
            <a:ext cx="272313" cy="33548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6470865" y="5306320"/>
            <a:ext cx="606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269282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152400" y="895152"/>
            <a:ext cx="11782926" cy="882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F:\Hoi sinh vien\Logo - Baner\logo\Logo-Truong.gif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109" y="65733"/>
            <a:ext cx="724666" cy="752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3495240" y="9625"/>
            <a:ext cx="5180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pt-BR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COMPONENT DETAILS</a:t>
            </a:r>
            <a:endParaRPr lang="pt-BR" sz="24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>
          <a:xfrm>
            <a:off x="7711966" y="6387929"/>
            <a:ext cx="2743200" cy="365125"/>
          </a:xfrm>
        </p:spPr>
        <p:txBody>
          <a:bodyPr/>
          <a:lstStyle/>
          <a:p>
            <a:fld id="{B9CF8ADD-7053-4C04-8800-87A32AF590FB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71604" y="556597"/>
            <a:ext cx="11332232" cy="650192"/>
            <a:chOff x="871604" y="556597"/>
            <a:chExt cx="11332232" cy="650192"/>
          </a:xfrm>
        </p:grpSpPr>
        <p:sp>
          <p:nvSpPr>
            <p:cNvPr id="31" name="Rectangle 30"/>
            <p:cNvSpPr/>
            <p:nvPr/>
          </p:nvSpPr>
          <p:spPr>
            <a:xfrm>
              <a:off x="8194346" y="575846"/>
              <a:ext cx="215584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pt-BR" sz="1400" b="1" dirty="0" smtClean="0">
                  <a:latin typeface="Arial" pitchFamily="34" charset="0"/>
                  <a:cs typeface="Arial" pitchFamily="34" charset="0"/>
                </a:rPr>
                <a:t>COMPONENT DETAILS</a:t>
              </a:r>
              <a:endParaRPr lang="pt-BR" sz="1400" b="1" dirty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871604" y="556597"/>
              <a:ext cx="11332232" cy="650192"/>
              <a:chOff x="871604" y="556597"/>
              <a:chExt cx="11332232" cy="650192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 flipV="1">
                <a:off x="981777" y="556597"/>
                <a:ext cx="10953549" cy="9625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/>
              <p:cNvSpPr/>
              <p:nvPr/>
            </p:nvSpPr>
            <p:spPr>
              <a:xfrm>
                <a:off x="871604" y="575847"/>
                <a:ext cx="167648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pt-BR" sz="1400" b="1" dirty="0" smtClean="0">
                    <a:solidFill>
                      <a:schemeClr val="bg2"/>
                    </a:solidFill>
                    <a:latin typeface="Arial" pitchFamily="34" charset="0"/>
                    <a:cs typeface="Arial" pitchFamily="34" charset="0"/>
                  </a:rPr>
                  <a:t>TASK OVERVIEW</a:t>
                </a:r>
                <a:endParaRPr lang="pt-BR" sz="1400" b="1" dirty="0">
                  <a:solidFill>
                    <a:schemeClr val="bg2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5982645" y="577671"/>
                <a:ext cx="182768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pt-BR" sz="1400" b="1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OVERALL SYSTEM</a:t>
                </a:r>
                <a:endParaRPr lang="pt-BR" sz="1400" b="1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0546523" y="575847"/>
                <a:ext cx="1657313" cy="630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pt-BR" sz="1400" b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RESULT &amp; DEMO</a:t>
                </a:r>
              </a:p>
              <a:p>
                <a:pPr>
                  <a:spcBef>
                    <a:spcPct val="50000"/>
                  </a:spcBef>
                  <a:defRPr/>
                </a:pPr>
                <a:endParaRPr lang="pt-BR" sz="1400" b="1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353117" y="575847"/>
                <a:ext cx="193117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pt-BR" sz="1400" b="1" dirty="0" smtClean="0">
                    <a:solidFill>
                      <a:schemeClr val="bg1">
                        <a:lumMod val="8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RELEVANT THEORY</a:t>
                </a:r>
                <a:endParaRPr lang="pt-BR" sz="1400" b="1" dirty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8" name="AutoShape 2" descr="Automatic speech recognition components. |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2" descr="Home - GradeScanner by iDoceo Studio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4" descr="Home - GradeScanner by iDoceo Studio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6" descr="Home - GradeScanner by iDoceo Studios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0395" y="1301036"/>
            <a:ext cx="2449403" cy="5420439"/>
          </a:xfrm>
          <a:prstGeom prst="rect">
            <a:avLst/>
          </a:prstGeom>
        </p:spPr>
      </p:pic>
      <p:sp>
        <p:nvSpPr>
          <p:cNvPr id="20" name="Left Brace 19"/>
          <p:cNvSpPr/>
          <p:nvPr/>
        </p:nvSpPr>
        <p:spPr>
          <a:xfrm rot="10800000">
            <a:off x="11269797" y="3799490"/>
            <a:ext cx="291163" cy="2254467"/>
          </a:xfrm>
          <a:prstGeom prst="leftBrace">
            <a:avLst>
              <a:gd name="adj1" fmla="val 25197"/>
              <a:gd name="adj2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629" y="1101420"/>
            <a:ext cx="2590224" cy="1406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 rot="5400000">
            <a:off x="11157643" y="4737170"/>
            <a:ext cx="1479733" cy="379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Component 3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904775" y="5509149"/>
            <a:ext cx="1261769" cy="67541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b="1" dirty="0" smtClean="0">
                <a:solidFill>
                  <a:schemeClr val="tx1"/>
                </a:solidFill>
              </a:rPr>
              <a:t>Process </a:t>
            </a:r>
            <a:r>
              <a:rPr lang="en-US" sz="1300" b="1" dirty="0" err="1" smtClean="0">
                <a:solidFill>
                  <a:schemeClr val="tx1"/>
                </a:solidFill>
              </a:rPr>
              <a:t>MSSV</a:t>
            </a:r>
            <a:r>
              <a:rPr lang="en-US" sz="1300" b="1" dirty="0" smtClean="0">
                <a:solidFill>
                  <a:schemeClr val="tx1"/>
                </a:solidFill>
              </a:rPr>
              <a:t> block</a:t>
            </a:r>
            <a:endParaRPr lang="en-US" sz="1300" b="1" dirty="0">
              <a:solidFill>
                <a:schemeClr val="tx1"/>
              </a:solidFill>
            </a:endParaRPr>
          </a:p>
        </p:txBody>
      </p:sp>
      <p:sp>
        <p:nvSpPr>
          <p:cNvPr id="35" name="Left Brace 34"/>
          <p:cNvSpPr/>
          <p:nvPr/>
        </p:nvSpPr>
        <p:spPr>
          <a:xfrm>
            <a:off x="2461075" y="5305792"/>
            <a:ext cx="351692" cy="1082137"/>
          </a:xfrm>
          <a:prstGeom prst="leftBrac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3001026" y="5389858"/>
            <a:ext cx="990664" cy="88849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 smtClean="0">
                <a:solidFill>
                  <a:schemeClr val="tx1"/>
                </a:solidFill>
              </a:rPr>
              <a:t>Get digit columns</a:t>
            </a:r>
            <a:endParaRPr lang="en-US" sz="1300" b="1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502080" y="5402612"/>
            <a:ext cx="990664" cy="88849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 smtClean="0">
                <a:solidFill>
                  <a:schemeClr val="tx1"/>
                </a:solidFill>
              </a:rPr>
              <a:t>Get digit bubbles</a:t>
            </a:r>
            <a:endParaRPr lang="en-US" sz="1300" b="1" dirty="0">
              <a:solidFill>
                <a:schemeClr val="tx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5960767" y="5389857"/>
            <a:ext cx="990664" cy="88849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 smtClean="0">
                <a:solidFill>
                  <a:schemeClr val="tx1"/>
                </a:solidFill>
              </a:rPr>
              <a:t>Get digit values</a:t>
            </a:r>
            <a:endParaRPr lang="en-US" sz="1300" b="1" dirty="0">
              <a:solidFill>
                <a:schemeClr val="tx1"/>
              </a:solidFill>
            </a:endParaRPr>
          </a:p>
        </p:txBody>
      </p:sp>
      <p:sp>
        <p:nvSpPr>
          <p:cNvPr id="39" name="Right Arrow 38"/>
          <p:cNvSpPr/>
          <p:nvPr/>
        </p:nvSpPr>
        <p:spPr>
          <a:xfrm>
            <a:off x="4096949" y="5743029"/>
            <a:ext cx="296690" cy="27925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>
            <a:off x="5582434" y="5707231"/>
            <a:ext cx="296690" cy="27925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2545703" y="1464919"/>
            <a:ext cx="1074970" cy="66260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 smtClean="0">
                <a:solidFill>
                  <a:schemeClr val="tx1"/>
                </a:solidFill>
              </a:rPr>
              <a:t>Extract </a:t>
            </a:r>
            <a:r>
              <a:rPr lang="en-US" sz="1300" b="1" dirty="0" err="1" smtClean="0">
                <a:solidFill>
                  <a:schemeClr val="tx1"/>
                </a:solidFill>
              </a:rPr>
              <a:t>MSSV</a:t>
            </a:r>
            <a:r>
              <a:rPr lang="en-US" sz="1300" b="1" dirty="0" smtClean="0">
                <a:solidFill>
                  <a:schemeClr val="tx1"/>
                </a:solidFill>
              </a:rPr>
              <a:t> block</a:t>
            </a:r>
            <a:endParaRPr lang="en-US" sz="1300" b="1" dirty="0">
              <a:solidFill>
                <a:schemeClr val="tx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871604" y="2523303"/>
            <a:ext cx="1218563" cy="49575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 smtClean="0">
                <a:solidFill>
                  <a:schemeClr val="tx1"/>
                </a:solidFill>
              </a:rPr>
              <a:t>Preprocessing</a:t>
            </a:r>
            <a:endParaRPr lang="en-US" sz="1300" b="1" dirty="0">
              <a:solidFill>
                <a:schemeClr val="tx1"/>
              </a:solidFill>
            </a:endParaRPr>
          </a:p>
        </p:txBody>
      </p:sp>
      <p:sp>
        <p:nvSpPr>
          <p:cNvPr id="44" name="Right Arrow 43"/>
          <p:cNvSpPr/>
          <p:nvPr/>
        </p:nvSpPr>
        <p:spPr>
          <a:xfrm rot="5400000">
            <a:off x="1352855" y="5081561"/>
            <a:ext cx="256057" cy="2057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595" y="3476780"/>
            <a:ext cx="1306302" cy="1420154"/>
          </a:xfrm>
          <a:prstGeom prst="rect">
            <a:avLst/>
          </a:prstGeom>
        </p:spPr>
      </p:pic>
      <p:sp>
        <p:nvSpPr>
          <p:cNvPr id="51" name="Right Arrow 50"/>
          <p:cNvSpPr/>
          <p:nvPr/>
        </p:nvSpPr>
        <p:spPr>
          <a:xfrm rot="10800000">
            <a:off x="3683906" y="1618843"/>
            <a:ext cx="446885" cy="35702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/>
          <p:cNvSpPr/>
          <p:nvPr/>
        </p:nvSpPr>
        <p:spPr>
          <a:xfrm rot="7756697">
            <a:off x="1899900" y="2043909"/>
            <a:ext cx="446885" cy="35702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 rot="5400000">
            <a:off x="1352856" y="3111049"/>
            <a:ext cx="256057" cy="2057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39585" y="3837649"/>
            <a:ext cx="344320" cy="146814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2080" y="4862263"/>
            <a:ext cx="455428" cy="33735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4619" y="4874827"/>
            <a:ext cx="454145" cy="312225"/>
          </a:xfrm>
          <a:prstGeom prst="rect">
            <a:avLst/>
          </a:prstGeom>
        </p:spPr>
      </p:pic>
      <p:sp>
        <p:nvSpPr>
          <p:cNvPr id="27" name="Flowchart: Connector 26"/>
          <p:cNvSpPr/>
          <p:nvPr/>
        </p:nvSpPr>
        <p:spPr>
          <a:xfrm>
            <a:off x="6248915" y="4881331"/>
            <a:ext cx="440386" cy="303107"/>
          </a:xfrm>
          <a:prstGeom prst="flowChartConnec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4" name="Teardrop 53"/>
          <p:cNvSpPr/>
          <p:nvPr/>
        </p:nvSpPr>
        <p:spPr>
          <a:xfrm>
            <a:off x="6032165" y="2881910"/>
            <a:ext cx="1838532" cy="1625909"/>
          </a:xfrm>
          <a:prstGeom prst="teardrop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MSSV</a:t>
            </a:r>
            <a:r>
              <a:rPr lang="en-US" b="1" dirty="0" smtClean="0">
                <a:solidFill>
                  <a:schemeClr val="tx1"/>
                </a:solidFill>
              </a:rPr>
              <a:t> Block 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component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1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152400" y="895152"/>
            <a:ext cx="11782926" cy="882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F:\Hoi sinh vien\Logo - Baner\logo\Logo-Truong.gif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109" y="65733"/>
            <a:ext cx="724666" cy="752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 Box 30"/>
          <p:cNvSpPr txBox="1">
            <a:spLocks noChangeArrowheads="1"/>
          </p:cNvSpPr>
          <p:nvPr/>
        </p:nvSpPr>
        <p:spPr bwMode="auto">
          <a:xfrm>
            <a:off x="180109" y="1022917"/>
            <a:ext cx="10284737" cy="5416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Tx/>
              <a:buAutoNum type="arabicPeriod"/>
              <a:defRPr/>
            </a:pPr>
            <a:r>
              <a:rPr lang="pt-BR" sz="28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  TASK OVERVIEW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  <a:defRPr/>
            </a:pPr>
            <a:endParaRPr lang="pt-BR" sz="2800" b="1" dirty="0" smtClean="0">
              <a:latin typeface="Arial" pitchFamily="34" charset="0"/>
              <a:cs typeface="Arial" pitchFamily="34" charset="0"/>
            </a:endParaRP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  <a:defRPr/>
            </a:pPr>
            <a:r>
              <a:rPr lang="pt-BR" sz="28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RELEVANT THEORY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  <a:defRPr/>
            </a:pPr>
            <a:endParaRPr lang="pt-BR" sz="2800" b="1" dirty="0" smtClean="0">
              <a:solidFill>
                <a:schemeClr val="bg2">
                  <a:lumMod val="9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  <a:defRPr/>
            </a:pPr>
            <a:r>
              <a:rPr lang="pt-BR" sz="28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OVERALL SYSTEM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  <a:defRPr/>
            </a:pPr>
            <a:endParaRPr lang="pt-BR" sz="2800" b="1" dirty="0" smtClean="0">
              <a:solidFill>
                <a:schemeClr val="bg2">
                  <a:lumMod val="9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  <a:defRPr/>
            </a:pPr>
            <a:r>
              <a:rPr lang="pt-BR" sz="28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COMPONENT DETAILS</a:t>
            </a:r>
          </a:p>
          <a:p>
            <a:pPr>
              <a:spcBef>
                <a:spcPts val="600"/>
              </a:spcBef>
              <a:defRPr/>
            </a:pPr>
            <a:endParaRPr lang="pt-BR" sz="2800" b="1" dirty="0">
              <a:solidFill>
                <a:schemeClr val="bg2">
                  <a:lumMod val="9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  <a:defRPr/>
            </a:pPr>
            <a:r>
              <a:rPr lang="pt-BR" sz="2800" b="1" dirty="0">
                <a:solidFill>
                  <a:schemeClr val="bg2">
                    <a:lumMod val="90000"/>
                  </a:schemeClr>
                </a:solidFill>
                <a:latin typeface="Arial" pitchFamily="34" charset="0"/>
                <a:cs typeface="Arial" pitchFamily="34" charset="0"/>
              </a:rPr>
              <a:t>5</a:t>
            </a:r>
            <a:r>
              <a:rPr lang="pt-BR" sz="2800" b="1" dirty="0" smtClean="0">
                <a:solidFill>
                  <a:schemeClr val="bg2">
                    <a:lumMod val="90000"/>
                  </a:schemeClr>
                </a:solidFill>
                <a:latin typeface="Arial" pitchFamily="34" charset="0"/>
                <a:cs typeface="Arial" pitchFamily="34" charset="0"/>
              </a:rPr>
              <a:t>.  </a:t>
            </a:r>
            <a:r>
              <a:rPr lang="pt-BR" sz="2800" b="1" dirty="0" smtClean="0">
                <a:latin typeface="Arial" pitchFamily="34" charset="0"/>
                <a:cs typeface="Arial" pitchFamily="34" charset="0"/>
              </a:rPr>
              <a:t>RESULT &amp; DEMO</a:t>
            </a:r>
            <a:endParaRPr lang="pt-BR" sz="2800" b="1" dirty="0" smtClean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  <a:defRPr/>
            </a:pPr>
            <a:endParaRPr lang="pt-BR" sz="2800" b="1" dirty="0">
              <a:latin typeface="Arial" pitchFamily="34" charset="0"/>
              <a:cs typeface="Arial" pitchFamily="34" charset="0"/>
            </a:endParaRP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  <a:defRPr/>
            </a:pP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010526" y="193497"/>
            <a:ext cx="3657600" cy="496887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smtClean="0">
                <a:solidFill>
                  <a:srgbClr val="0070C0"/>
                </a:solidFill>
              </a:rPr>
              <a:t>CONTENTS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F8ADD-7053-4C04-8800-87A32AF590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18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152400" y="895152"/>
            <a:ext cx="11782926" cy="882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F:\Hoi sinh vien\Logo - Baner\logo\Logo-Truong.gif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109" y="65733"/>
            <a:ext cx="724666" cy="752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3495240" y="9625"/>
            <a:ext cx="5180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pt-BR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RESULT</a:t>
            </a:r>
            <a:endParaRPr lang="pt-BR" sz="24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>
          <a:xfrm>
            <a:off x="7711966" y="6387929"/>
            <a:ext cx="2743200" cy="365125"/>
          </a:xfrm>
        </p:spPr>
        <p:txBody>
          <a:bodyPr/>
          <a:lstStyle/>
          <a:p>
            <a:fld id="{B9CF8ADD-7053-4C04-8800-87A32AF590FB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71604" y="556597"/>
            <a:ext cx="11332232" cy="328851"/>
            <a:chOff x="871604" y="556597"/>
            <a:chExt cx="11332232" cy="328851"/>
          </a:xfrm>
        </p:grpSpPr>
        <p:sp>
          <p:nvSpPr>
            <p:cNvPr id="31" name="Rectangle 30"/>
            <p:cNvSpPr/>
            <p:nvPr/>
          </p:nvSpPr>
          <p:spPr>
            <a:xfrm>
              <a:off x="8194346" y="575846"/>
              <a:ext cx="215584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pt-BR" sz="1400" b="1" dirty="0" smtClean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COMPONENT DETAILS</a:t>
              </a:r>
              <a:endParaRPr lang="pt-BR" sz="1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871604" y="556597"/>
              <a:ext cx="11332232" cy="328851"/>
              <a:chOff x="871604" y="556597"/>
              <a:chExt cx="11332232" cy="328851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 flipV="1">
                <a:off x="981777" y="556597"/>
                <a:ext cx="10953549" cy="9625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/>
              <p:cNvSpPr/>
              <p:nvPr/>
            </p:nvSpPr>
            <p:spPr>
              <a:xfrm>
                <a:off x="871604" y="575847"/>
                <a:ext cx="167648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pt-BR" sz="1400" b="1" dirty="0" smtClean="0">
                    <a:solidFill>
                      <a:schemeClr val="bg2"/>
                    </a:solidFill>
                    <a:latin typeface="Arial" pitchFamily="34" charset="0"/>
                    <a:cs typeface="Arial" pitchFamily="34" charset="0"/>
                  </a:rPr>
                  <a:t>TASK OVERVIEW</a:t>
                </a:r>
                <a:endParaRPr lang="pt-BR" sz="1400" b="1" dirty="0">
                  <a:solidFill>
                    <a:schemeClr val="bg2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5982645" y="577671"/>
                <a:ext cx="182768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pt-BR" sz="1400" b="1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OVERALL SYSTEM</a:t>
                </a:r>
                <a:endParaRPr lang="pt-BR" sz="1400" b="1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0546523" y="575847"/>
                <a:ext cx="165731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pt-BR" sz="1400" b="1" dirty="0" smtClean="0">
                    <a:latin typeface="Arial" pitchFamily="34" charset="0"/>
                    <a:cs typeface="Arial" pitchFamily="34" charset="0"/>
                  </a:rPr>
                  <a:t>RESULT &amp; DEMO</a:t>
                </a:r>
                <a:endParaRPr lang="pt-BR" sz="1400" b="1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353117" y="575847"/>
                <a:ext cx="193117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pt-BR" sz="1400" b="1" dirty="0" smtClean="0">
                    <a:solidFill>
                      <a:schemeClr val="bg1">
                        <a:lumMod val="8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RELEVANT THEORY</a:t>
                </a:r>
                <a:endParaRPr lang="pt-BR" sz="1400" b="1" dirty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8" name="AutoShape 2" descr="Automatic speech recognition components. |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2" descr="Home - GradeScanner by iDoceo Studio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4" descr="Home - GradeScanner by iDoceo Studio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6" descr="Home - GradeScanner by iDoceo Studios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518" y="1308725"/>
            <a:ext cx="3641448" cy="4376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346" y="1308725"/>
            <a:ext cx="3600089" cy="4376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89" y="1308726"/>
            <a:ext cx="3381076" cy="4376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ounded Rectangle 15"/>
          <p:cNvSpPr/>
          <p:nvPr/>
        </p:nvSpPr>
        <p:spPr>
          <a:xfrm>
            <a:off x="612775" y="5870713"/>
            <a:ext cx="2421973" cy="517216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4680255" y="5870713"/>
            <a:ext cx="2421973" cy="517216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Thresholding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8783402" y="5870713"/>
            <a:ext cx="2421973" cy="517216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Dialation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24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152400" y="895152"/>
            <a:ext cx="11782926" cy="882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F:\Hoi sinh vien\Logo - Baner\logo\Logo-Truong.gif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109" y="65733"/>
            <a:ext cx="724666" cy="752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3495240" y="9625"/>
            <a:ext cx="5180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pt-BR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RESULT</a:t>
            </a:r>
            <a:endParaRPr lang="pt-BR" sz="24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>
          <a:xfrm>
            <a:off x="7711966" y="6387929"/>
            <a:ext cx="2743200" cy="365125"/>
          </a:xfrm>
        </p:spPr>
        <p:txBody>
          <a:bodyPr/>
          <a:lstStyle/>
          <a:p>
            <a:fld id="{B9CF8ADD-7053-4C04-8800-87A32AF590FB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71604" y="556597"/>
            <a:ext cx="11236565" cy="328851"/>
            <a:chOff x="871604" y="556597"/>
            <a:chExt cx="11236565" cy="328851"/>
          </a:xfrm>
        </p:grpSpPr>
        <p:sp>
          <p:nvSpPr>
            <p:cNvPr id="31" name="Rectangle 30"/>
            <p:cNvSpPr/>
            <p:nvPr/>
          </p:nvSpPr>
          <p:spPr>
            <a:xfrm>
              <a:off x="8194346" y="575846"/>
              <a:ext cx="215584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pt-BR" sz="1400" b="1" dirty="0" smtClean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COMPONENT DETAILS</a:t>
              </a:r>
              <a:endParaRPr lang="pt-BR" sz="1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871604" y="556597"/>
              <a:ext cx="11236565" cy="328851"/>
              <a:chOff x="871604" y="556597"/>
              <a:chExt cx="11236565" cy="328851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 flipV="1">
                <a:off x="981777" y="556597"/>
                <a:ext cx="10953549" cy="9625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/>
              <p:cNvSpPr/>
              <p:nvPr/>
            </p:nvSpPr>
            <p:spPr>
              <a:xfrm>
                <a:off x="871604" y="575847"/>
                <a:ext cx="167648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pt-BR" sz="1400" b="1" dirty="0" smtClean="0">
                    <a:solidFill>
                      <a:schemeClr val="bg2"/>
                    </a:solidFill>
                    <a:latin typeface="Arial" pitchFamily="34" charset="0"/>
                    <a:cs typeface="Arial" pitchFamily="34" charset="0"/>
                  </a:rPr>
                  <a:t>TASK OVERVIEW</a:t>
                </a:r>
                <a:endParaRPr lang="pt-BR" sz="1400" b="1" dirty="0">
                  <a:solidFill>
                    <a:schemeClr val="bg2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5982645" y="577671"/>
                <a:ext cx="182768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pt-BR" sz="1400" b="1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OVERALL SYSTEM</a:t>
                </a:r>
                <a:endParaRPr lang="pt-BR" sz="1400" b="1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0546523" y="575847"/>
                <a:ext cx="156164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pt-BR" sz="1400" b="1" dirty="0" smtClean="0">
                    <a:latin typeface="Arial" pitchFamily="34" charset="0"/>
                    <a:cs typeface="Arial" pitchFamily="34" charset="0"/>
                  </a:rPr>
                  <a:t>RESUT &amp; DEMO</a:t>
                </a:r>
                <a:endParaRPr lang="pt-BR" sz="1400" b="1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353117" y="575847"/>
                <a:ext cx="193117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pt-BR" sz="1400" b="1" dirty="0" smtClean="0">
                    <a:solidFill>
                      <a:schemeClr val="bg1">
                        <a:lumMod val="8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RELEVANT THEORY</a:t>
                </a:r>
                <a:endParaRPr lang="pt-BR" sz="1400" b="1" dirty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8" name="AutoShape 2" descr="Automatic speech recognition components. |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2" descr="Home - GradeScanner by iDoceo Studio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4" descr="Home - GradeScanner by iDoceo Studio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6" descr="Home - GradeScanner by iDoceo Studios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2453396" y="6011307"/>
            <a:ext cx="2421973" cy="517216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7564202" y="6004871"/>
            <a:ext cx="2421973" cy="517216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Aligned Image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863" y="1064920"/>
            <a:ext cx="3789807" cy="47854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366" y="1064921"/>
            <a:ext cx="3804118" cy="46991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946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152400" y="895152"/>
            <a:ext cx="11782926" cy="882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F:\Hoi sinh vien\Logo - Baner\logo\Logo-Truong.gif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109" y="65733"/>
            <a:ext cx="724666" cy="752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3495240" y="9625"/>
            <a:ext cx="5180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pt-BR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RESULT</a:t>
            </a:r>
            <a:endParaRPr lang="pt-BR" sz="24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>
          <a:xfrm>
            <a:off x="7711966" y="6387929"/>
            <a:ext cx="2743200" cy="365125"/>
          </a:xfrm>
        </p:spPr>
        <p:txBody>
          <a:bodyPr/>
          <a:lstStyle/>
          <a:p>
            <a:fld id="{B9CF8ADD-7053-4C04-8800-87A32AF590FB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71604" y="556597"/>
            <a:ext cx="11332232" cy="328851"/>
            <a:chOff x="871604" y="556597"/>
            <a:chExt cx="11332232" cy="328851"/>
          </a:xfrm>
        </p:grpSpPr>
        <p:sp>
          <p:nvSpPr>
            <p:cNvPr id="31" name="Rectangle 30"/>
            <p:cNvSpPr/>
            <p:nvPr/>
          </p:nvSpPr>
          <p:spPr>
            <a:xfrm>
              <a:off x="8194346" y="575846"/>
              <a:ext cx="215584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pt-BR" sz="1400" b="1" dirty="0" smtClean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COMPONENT DETAILS</a:t>
              </a:r>
              <a:endParaRPr lang="pt-BR" sz="1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871604" y="556597"/>
              <a:ext cx="11332232" cy="328851"/>
              <a:chOff x="871604" y="556597"/>
              <a:chExt cx="11332232" cy="328851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 flipV="1">
                <a:off x="981777" y="556597"/>
                <a:ext cx="10953549" cy="9625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/>
              <p:cNvSpPr/>
              <p:nvPr/>
            </p:nvSpPr>
            <p:spPr>
              <a:xfrm>
                <a:off x="871604" y="575847"/>
                <a:ext cx="167648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pt-BR" sz="1400" b="1" dirty="0" smtClean="0">
                    <a:solidFill>
                      <a:schemeClr val="bg2"/>
                    </a:solidFill>
                    <a:latin typeface="Arial" pitchFamily="34" charset="0"/>
                    <a:cs typeface="Arial" pitchFamily="34" charset="0"/>
                  </a:rPr>
                  <a:t>TASK OVERVIEW</a:t>
                </a:r>
                <a:endParaRPr lang="pt-BR" sz="1400" b="1" dirty="0">
                  <a:solidFill>
                    <a:schemeClr val="bg2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5982645" y="577671"/>
                <a:ext cx="182768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pt-BR" sz="1400" b="1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OVERALL SYSTEM</a:t>
                </a:r>
                <a:endParaRPr lang="pt-BR" sz="1400" b="1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0546523" y="575847"/>
                <a:ext cx="165731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pt-BR" sz="1400" b="1" dirty="0" smtClean="0">
                    <a:latin typeface="Arial" pitchFamily="34" charset="0"/>
                    <a:cs typeface="Arial" pitchFamily="34" charset="0"/>
                  </a:rPr>
                  <a:t>RESULT &amp; DEMO</a:t>
                </a:r>
                <a:endParaRPr lang="pt-BR" sz="1400" b="1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353117" y="575847"/>
                <a:ext cx="193117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pt-BR" sz="1400" b="1" dirty="0" smtClean="0">
                    <a:solidFill>
                      <a:schemeClr val="bg1">
                        <a:lumMod val="8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RELEVANT THEORY</a:t>
                </a:r>
                <a:endParaRPr lang="pt-BR" sz="1400" b="1" dirty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8" name="AutoShape 2" descr="Automatic speech recognition components. |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2" descr="Home - GradeScanner by iDoceo Studio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4" descr="Home - GradeScanner by iDoceo Studio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6" descr="Home - GradeScanner by iDoceo Studios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5024318" y="6053275"/>
            <a:ext cx="2421973" cy="517216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Extract main block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78" y="1146734"/>
            <a:ext cx="5358141" cy="43531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731" y="1112255"/>
            <a:ext cx="5137634" cy="44599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456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152400" y="895152"/>
            <a:ext cx="11782926" cy="882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F:\Hoi sinh vien\Logo - Baner\logo\Logo-Truong.gif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109" y="65733"/>
            <a:ext cx="724666" cy="752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3495240" y="9625"/>
            <a:ext cx="5180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pt-BR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RESULT</a:t>
            </a:r>
            <a:endParaRPr lang="pt-BR" sz="24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>
          <a:xfrm>
            <a:off x="7711966" y="6387929"/>
            <a:ext cx="2743200" cy="365125"/>
          </a:xfrm>
        </p:spPr>
        <p:txBody>
          <a:bodyPr/>
          <a:lstStyle/>
          <a:p>
            <a:fld id="{B9CF8ADD-7053-4C04-8800-87A32AF590FB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71604" y="556597"/>
            <a:ext cx="11332232" cy="328851"/>
            <a:chOff x="871604" y="556597"/>
            <a:chExt cx="11332232" cy="328851"/>
          </a:xfrm>
        </p:grpSpPr>
        <p:sp>
          <p:nvSpPr>
            <p:cNvPr id="31" name="Rectangle 30"/>
            <p:cNvSpPr/>
            <p:nvPr/>
          </p:nvSpPr>
          <p:spPr>
            <a:xfrm>
              <a:off x="8194346" y="575846"/>
              <a:ext cx="215584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pt-BR" sz="1400" b="1" dirty="0" smtClean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COMPONENT DETAILS</a:t>
              </a:r>
              <a:endParaRPr lang="pt-BR" sz="1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871604" y="556597"/>
              <a:ext cx="11332232" cy="328851"/>
              <a:chOff x="871604" y="556597"/>
              <a:chExt cx="11332232" cy="328851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 flipV="1">
                <a:off x="981777" y="556597"/>
                <a:ext cx="10953549" cy="9625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/>
              <p:cNvSpPr/>
              <p:nvPr/>
            </p:nvSpPr>
            <p:spPr>
              <a:xfrm>
                <a:off x="871604" y="575847"/>
                <a:ext cx="167648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pt-BR" sz="1400" b="1" dirty="0" smtClean="0">
                    <a:solidFill>
                      <a:schemeClr val="bg2"/>
                    </a:solidFill>
                    <a:latin typeface="Arial" pitchFamily="34" charset="0"/>
                    <a:cs typeface="Arial" pitchFamily="34" charset="0"/>
                  </a:rPr>
                  <a:t>TASK OVERVIEW</a:t>
                </a:r>
                <a:endParaRPr lang="pt-BR" sz="1400" b="1" dirty="0">
                  <a:solidFill>
                    <a:schemeClr val="bg2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5982645" y="577671"/>
                <a:ext cx="182768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pt-BR" sz="1400" b="1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OVERALL SYSTEM</a:t>
                </a:r>
                <a:endParaRPr lang="pt-BR" sz="1400" b="1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0546523" y="575847"/>
                <a:ext cx="165731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pt-BR" sz="1400" b="1" dirty="0" smtClean="0">
                    <a:latin typeface="Arial" pitchFamily="34" charset="0"/>
                    <a:cs typeface="Arial" pitchFamily="34" charset="0"/>
                  </a:rPr>
                  <a:t>RESULT &amp; DEMO</a:t>
                </a:r>
                <a:endParaRPr lang="pt-BR" sz="1400" b="1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353117" y="575847"/>
                <a:ext cx="193117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pt-BR" sz="1400" b="1" dirty="0" smtClean="0">
                    <a:solidFill>
                      <a:schemeClr val="bg1">
                        <a:lumMod val="8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RELEVANT THEORY</a:t>
                </a:r>
                <a:endParaRPr lang="pt-BR" sz="1400" b="1" dirty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8" name="AutoShape 2" descr="Automatic speech recognition components. |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2" descr="Home - GradeScanner by iDoceo Studio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4" descr="Home - GradeScanner by iDoceo Studio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6" descr="Home - GradeScanner by iDoceo Studios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5024318" y="6053275"/>
            <a:ext cx="2421973" cy="517216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Extract </a:t>
            </a:r>
            <a:r>
              <a:rPr lang="en-US" dirty="0" err="1" smtClean="0"/>
              <a:t>MSSV</a:t>
            </a:r>
            <a:r>
              <a:rPr lang="en-US" dirty="0" smtClean="0"/>
              <a:t> block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516" y="1232905"/>
            <a:ext cx="5031208" cy="42799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77" y="1232905"/>
            <a:ext cx="4988138" cy="43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8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152400" y="895152"/>
            <a:ext cx="11782926" cy="882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F:\Hoi sinh vien\Logo - Baner\logo\Logo-Truong.gif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109" y="65733"/>
            <a:ext cx="724666" cy="752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3495240" y="9625"/>
            <a:ext cx="5180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pt-BR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DEMO</a:t>
            </a:r>
            <a:endParaRPr lang="pt-BR" sz="24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>
          <a:xfrm>
            <a:off x="7711966" y="6387929"/>
            <a:ext cx="2743200" cy="365125"/>
          </a:xfrm>
        </p:spPr>
        <p:txBody>
          <a:bodyPr/>
          <a:lstStyle/>
          <a:p>
            <a:fld id="{B9CF8ADD-7053-4C04-8800-87A32AF590FB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71604" y="556597"/>
            <a:ext cx="11063722" cy="328851"/>
            <a:chOff x="871604" y="556597"/>
            <a:chExt cx="11063722" cy="328851"/>
          </a:xfrm>
        </p:grpSpPr>
        <p:sp>
          <p:nvSpPr>
            <p:cNvPr id="31" name="Rectangle 30"/>
            <p:cNvSpPr/>
            <p:nvPr/>
          </p:nvSpPr>
          <p:spPr>
            <a:xfrm>
              <a:off x="8194346" y="575846"/>
              <a:ext cx="215584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pt-BR" sz="1400" b="1" dirty="0" smtClean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COMPONENT DETAILS</a:t>
              </a:r>
              <a:endParaRPr lang="pt-BR" sz="1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871604" y="556597"/>
              <a:ext cx="11063722" cy="328851"/>
              <a:chOff x="871604" y="556597"/>
              <a:chExt cx="11063722" cy="328851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 flipV="1">
                <a:off x="981777" y="556597"/>
                <a:ext cx="10953549" cy="9625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/>
              <p:cNvSpPr/>
              <p:nvPr/>
            </p:nvSpPr>
            <p:spPr>
              <a:xfrm>
                <a:off x="871604" y="575847"/>
                <a:ext cx="167648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pt-BR" sz="1400" b="1" dirty="0" smtClean="0">
                    <a:solidFill>
                      <a:schemeClr val="bg2"/>
                    </a:solidFill>
                    <a:latin typeface="Arial" pitchFamily="34" charset="0"/>
                    <a:cs typeface="Arial" pitchFamily="34" charset="0"/>
                  </a:rPr>
                  <a:t>TASK OVERVIEW</a:t>
                </a:r>
                <a:endParaRPr lang="pt-BR" sz="1400" b="1" dirty="0">
                  <a:solidFill>
                    <a:schemeClr val="bg2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5982645" y="577671"/>
                <a:ext cx="182768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pt-BR" sz="1400" b="1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OVERALL SYSTEM</a:t>
                </a:r>
                <a:endParaRPr lang="pt-BR" sz="1400" b="1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0546523" y="575847"/>
                <a:ext cx="72327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pt-BR" sz="1400" b="1" dirty="0" smtClean="0">
                    <a:latin typeface="Arial" pitchFamily="34" charset="0"/>
                    <a:cs typeface="Arial" pitchFamily="34" charset="0"/>
                  </a:rPr>
                  <a:t>DEMO</a:t>
                </a:r>
                <a:endParaRPr lang="pt-BR" sz="1400" b="1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353117" y="575847"/>
                <a:ext cx="193117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pt-BR" sz="1400" b="1" dirty="0" smtClean="0">
                    <a:solidFill>
                      <a:schemeClr val="bg1">
                        <a:lumMod val="8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RELEVANT THEORY</a:t>
                </a:r>
                <a:endParaRPr lang="pt-BR" sz="1400" b="1" dirty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8" name="AutoShape 2" descr="Automatic speech recognition components. |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2" descr="Home - GradeScanner by iDoceo Studio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4" descr="Home - GradeScanner by iDoceo Studio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6" descr="Home - GradeScanner by iDoceo Studios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7105" y="1212553"/>
            <a:ext cx="2449403" cy="5420439"/>
          </a:xfrm>
          <a:prstGeom prst="rect">
            <a:avLst/>
          </a:prstGeom>
        </p:spPr>
      </p:pic>
      <p:sp>
        <p:nvSpPr>
          <p:cNvPr id="19" name="Double Brace 18"/>
          <p:cNvSpPr/>
          <p:nvPr/>
        </p:nvSpPr>
        <p:spPr>
          <a:xfrm>
            <a:off x="9175158" y="2339350"/>
            <a:ext cx="763894" cy="4571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450" y="1002797"/>
            <a:ext cx="2326708" cy="24619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68" y="1028345"/>
            <a:ext cx="2192477" cy="246194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81" y="4362456"/>
            <a:ext cx="2371470" cy="20596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6942" y="4214097"/>
            <a:ext cx="2156455" cy="2493402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5364432" y="1781503"/>
            <a:ext cx="1367444" cy="77251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Original GUI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8" name="Right Arrow 47"/>
          <p:cNvSpPr/>
          <p:nvPr/>
        </p:nvSpPr>
        <p:spPr>
          <a:xfrm rot="10800000">
            <a:off x="4759042" y="1996510"/>
            <a:ext cx="446885" cy="35702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/>
          <p:cNvSpPr/>
          <p:nvPr/>
        </p:nvSpPr>
        <p:spPr>
          <a:xfrm>
            <a:off x="3182882" y="1788768"/>
            <a:ext cx="1455883" cy="77251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Fill information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5" name="Right Arrow 54"/>
          <p:cNvSpPr/>
          <p:nvPr/>
        </p:nvSpPr>
        <p:spPr>
          <a:xfrm rot="5400000">
            <a:off x="3687380" y="2875924"/>
            <a:ext cx="446885" cy="35702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>
            <a:off x="3182882" y="3464746"/>
            <a:ext cx="1455883" cy="77251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Scanning &amp; Completed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7" name="Right Arrow 56"/>
          <p:cNvSpPr/>
          <p:nvPr/>
        </p:nvSpPr>
        <p:spPr>
          <a:xfrm>
            <a:off x="4752151" y="3672488"/>
            <a:ext cx="446885" cy="35702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/>
          <p:cNvSpPr/>
          <p:nvPr/>
        </p:nvSpPr>
        <p:spPr>
          <a:xfrm>
            <a:off x="5312422" y="3444466"/>
            <a:ext cx="1455883" cy="77251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Save result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152400" y="895152"/>
            <a:ext cx="11782926" cy="882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F:\Hoi sinh vien\Logo - Baner\logo\Logo-Truong.gif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109" y="65733"/>
            <a:ext cx="724666" cy="752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 Box 30"/>
          <p:cNvSpPr txBox="1">
            <a:spLocks noChangeArrowheads="1"/>
          </p:cNvSpPr>
          <p:nvPr/>
        </p:nvSpPr>
        <p:spPr bwMode="auto">
          <a:xfrm>
            <a:off x="180109" y="1022917"/>
            <a:ext cx="10284737" cy="5416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Tx/>
              <a:buAutoNum type="arabicPeriod"/>
              <a:defRPr/>
            </a:pPr>
            <a:r>
              <a:rPr lang="pt-BR" sz="2800" b="1" dirty="0" smtClean="0">
                <a:latin typeface="Arial" pitchFamily="34" charset="0"/>
                <a:cs typeface="Arial" pitchFamily="34" charset="0"/>
              </a:rPr>
              <a:t>  TASK OVERVIEW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  <a:defRPr/>
            </a:pPr>
            <a:endParaRPr lang="pt-BR" sz="2800" b="1" dirty="0" smtClean="0">
              <a:latin typeface="Arial" pitchFamily="34" charset="0"/>
              <a:cs typeface="Arial" pitchFamily="34" charset="0"/>
            </a:endParaRP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  <a:defRPr/>
            </a:pPr>
            <a:r>
              <a:rPr lang="pt-BR" sz="2800" b="1" dirty="0" smtClean="0">
                <a:latin typeface="Arial" pitchFamily="34" charset="0"/>
                <a:cs typeface="Arial" pitchFamily="34" charset="0"/>
              </a:rPr>
              <a:t>RELEVANT THEORY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  <a:defRPr/>
            </a:pPr>
            <a:endParaRPr lang="pt-BR" sz="2800" b="1" dirty="0" smtClean="0">
              <a:latin typeface="Arial" pitchFamily="34" charset="0"/>
              <a:cs typeface="Arial" pitchFamily="34" charset="0"/>
            </a:endParaRP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  <a:defRPr/>
            </a:pPr>
            <a:r>
              <a:rPr lang="pt-BR" sz="2800" b="1" dirty="0" smtClean="0">
                <a:latin typeface="Arial" pitchFamily="34" charset="0"/>
                <a:cs typeface="Arial" pitchFamily="34" charset="0"/>
              </a:rPr>
              <a:t>OVERALL SYSTEM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  <a:defRPr/>
            </a:pPr>
            <a:endParaRPr lang="pt-BR" sz="2800" b="1" dirty="0" smtClean="0">
              <a:latin typeface="Arial" pitchFamily="34" charset="0"/>
              <a:cs typeface="Arial" pitchFamily="34" charset="0"/>
            </a:endParaRP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  <a:defRPr/>
            </a:pPr>
            <a:r>
              <a:rPr lang="pt-BR" sz="2800" b="1" dirty="0" smtClean="0">
                <a:latin typeface="Arial" pitchFamily="34" charset="0"/>
                <a:cs typeface="Arial" pitchFamily="34" charset="0"/>
              </a:rPr>
              <a:t>COMPONENT DETAILS</a:t>
            </a:r>
          </a:p>
          <a:p>
            <a:pPr>
              <a:spcBef>
                <a:spcPts val="600"/>
              </a:spcBef>
              <a:defRPr/>
            </a:pPr>
            <a:endParaRPr lang="pt-BR" sz="2800" b="1" dirty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  <a:defRPr/>
            </a:pPr>
            <a:r>
              <a:rPr lang="pt-BR" sz="2800" b="1" dirty="0">
                <a:latin typeface="Arial" pitchFamily="34" charset="0"/>
                <a:cs typeface="Arial" pitchFamily="34" charset="0"/>
              </a:rPr>
              <a:t>5</a:t>
            </a:r>
            <a:r>
              <a:rPr lang="pt-BR" sz="2800" b="1" dirty="0" smtClean="0">
                <a:latin typeface="Arial" pitchFamily="34" charset="0"/>
                <a:cs typeface="Arial" pitchFamily="34" charset="0"/>
              </a:rPr>
              <a:t>.  </a:t>
            </a:r>
            <a:r>
              <a:rPr lang="pt-BR" sz="2800" b="1" dirty="0" smtClean="0">
                <a:latin typeface="Arial" pitchFamily="34" charset="0"/>
                <a:cs typeface="Arial" pitchFamily="34" charset="0"/>
              </a:rPr>
              <a:t>RESULT &amp; DEMO</a:t>
            </a:r>
            <a:endParaRPr lang="pt-BR" sz="2800" b="1" dirty="0" smtClean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  <a:defRPr/>
            </a:pPr>
            <a:endParaRPr lang="pt-BR" sz="2800" b="1" dirty="0">
              <a:latin typeface="Arial" pitchFamily="34" charset="0"/>
              <a:cs typeface="Arial" pitchFamily="34" charset="0"/>
            </a:endParaRP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  <a:defRPr/>
            </a:pP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010526" y="193497"/>
            <a:ext cx="3657600" cy="496887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smtClean="0">
                <a:solidFill>
                  <a:srgbClr val="0070C0"/>
                </a:solidFill>
              </a:rPr>
              <a:t>CONTENTS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F8ADD-7053-4C04-8800-87A32AF590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40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Straight Connector 104"/>
          <p:cNvCxnSpPr/>
          <p:nvPr/>
        </p:nvCxnSpPr>
        <p:spPr>
          <a:xfrm flipV="1">
            <a:off x="152400" y="895152"/>
            <a:ext cx="11782926" cy="882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6" name="Picture 105" descr="F:\Hoi sinh vien\Logo - Baner\logo\Logo-Truong.gif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109" y="65733"/>
            <a:ext cx="724666" cy="752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2171819" y="2282089"/>
            <a:ext cx="771545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>
                <a:solidFill>
                  <a:schemeClr val="accent2"/>
                </a:solidFill>
              </a:rPr>
              <a:t>THANKS FOR WATCHING !</a:t>
            </a:r>
            <a:endParaRPr lang="en-US" sz="9600" dirty="0">
              <a:solidFill>
                <a:schemeClr val="accent2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871604" y="556597"/>
            <a:ext cx="11063722" cy="327027"/>
            <a:chOff x="871604" y="556597"/>
            <a:chExt cx="11063722" cy="327027"/>
          </a:xfrm>
        </p:grpSpPr>
        <p:cxnSp>
          <p:nvCxnSpPr>
            <p:cNvPr id="18" name="Straight Connector 17"/>
            <p:cNvCxnSpPr/>
            <p:nvPr/>
          </p:nvCxnSpPr>
          <p:spPr>
            <a:xfrm flipV="1">
              <a:off x="981777" y="556597"/>
              <a:ext cx="10953549" cy="9625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871604" y="575847"/>
              <a:ext cx="18473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endParaRPr lang="pt-BR" sz="1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815779" y="575847"/>
              <a:ext cx="18473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endParaRPr lang="pt-BR" sz="1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353117" y="575847"/>
              <a:ext cx="18473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endParaRPr lang="pt-BR" sz="1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F8ADD-7053-4C04-8800-87A32AF590FB}" type="slidenum">
              <a:rPr lang="en-US" smtClean="0"/>
              <a:t>20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016783" y="0"/>
            <a:ext cx="69036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BR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CONCLUSIONS</a:t>
            </a:r>
            <a:endParaRPr lang="pt-BR" sz="24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ct val="50000"/>
              </a:spcBef>
              <a:defRPr/>
            </a:pPr>
            <a:endParaRPr lang="pt-BR" sz="24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80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152400" y="895152"/>
            <a:ext cx="11782926" cy="882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F:\Hoi sinh vien\Logo - Baner\logo\Logo-Truong.gif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109" y="65733"/>
            <a:ext cx="724666" cy="752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 Box 30"/>
          <p:cNvSpPr txBox="1">
            <a:spLocks noChangeArrowheads="1"/>
          </p:cNvSpPr>
          <p:nvPr/>
        </p:nvSpPr>
        <p:spPr bwMode="auto">
          <a:xfrm>
            <a:off x="180109" y="1022917"/>
            <a:ext cx="10284737" cy="5416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Tx/>
              <a:buAutoNum type="arabicPeriod"/>
              <a:defRPr/>
            </a:pPr>
            <a:r>
              <a:rPr lang="pt-BR" sz="2800" b="1" dirty="0" smtClean="0">
                <a:latin typeface="Arial" pitchFamily="34" charset="0"/>
                <a:cs typeface="Arial" pitchFamily="34" charset="0"/>
              </a:rPr>
              <a:t>  TASK OVERVIEW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  <a:defRPr/>
            </a:pPr>
            <a:endParaRPr lang="pt-BR" sz="2800" b="1" dirty="0" smtClean="0">
              <a:latin typeface="Arial" pitchFamily="34" charset="0"/>
              <a:cs typeface="Arial" pitchFamily="34" charset="0"/>
            </a:endParaRP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  <a:defRPr/>
            </a:pPr>
            <a:r>
              <a:rPr lang="pt-BR" sz="2800" b="1" dirty="0" smtClean="0">
                <a:solidFill>
                  <a:schemeClr val="bg2">
                    <a:lumMod val="90000"/>
                  </a:schemeClr>
                </a:solidFill>
                <a:latin typeface="Arial" pitchFamily="34" charset="0"/>
                <a:cs typeface="Arial" pitchFamily="34" charset="0"/>
              </a:rPr>
              <a:t>RELEVANT THEORY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  <a:defRPr/>
            </a:pPr>
            <a:endParaRPr lang="pt-BR" sz="2800" b="1" dirty="0" smtClean="0">
              <a:solidFill>
                <a:schemeClr val="bg2">
                  <a:lumMod val="9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  <a:defRPr/>
            </a:pPr>
            <a:r>
              <a:rPr lang="pt-BR" sz="2800" b="1" dirty="0" smtClean="0">
                <a:solidFill>
                  <a:schemeClr val="bg2">
                    <a:lumMod val="90000"/>
                  </a:schemeClr>
                </a:solidFill>
                <a:latin typeface="Arial" pitchFamily="34" charset="0"/>
                <a:cs typeface="Arial" pitchFamily="34" charset="0"/>
              </a:rPr>
              <a:t>OVERALL SYSTEM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  <a:defRPr/>
            </a:pPr>
            <a:endParaRPr lang="pt-BR" sz="2800" b="1" dirty="0" smtClean="0">
              <a:solidFill>
                <a:schemeClr val="bg2">
                  <a:lumMod val="9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  <a:defRPr/>
            </a:pPr>
            <a:r>
              <a:rPr lang="pt-BR" sz="2800" b="1" dirty="0" smtClean="0">
                <a:solidFill>
                  <a:schemeClr val="bg2">
                    <a:lumMod val="90000"/>
                  </a:schemeClr>
                </a:solidFill>
                <a:latin typeface="Arial" pitchFamily="34" charset="0"/>
                <a:cs typeface="Arial" pitchFamily="34" charset="0"/>
              </a:rPr>
              <a:t>COMPONENT DETAILS</a:t>
            </a:r>
          </a:p>
          <a:p>
            <a:pPr>
              <a:spcBef>
                <a:spcPts val="600"/>
              </a:spcBef>
              <a:defRPr/>
            </a:pPr>
            <a:endParaRPr lang="pt-BR" sz="2800" b="1" dirty="0" smtClean="0">
              <a:solidFill>
                <a:schemeClr val="bg2">
                  <a:lumMod val="9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  <a:defRPr/>
            </a:pPr>
            <a:r>
              <a:rPr lang="pt-BR" sz="2800" b="1" dirty="0" smtClean="0">
                <a:solidFill>
                  <a:schemeClr val="bg2">
                    <a:lumMod val="90000"/>
                  </a:schemeClr>
                </a:solidFill>
                <a:latin typeface="Arial" pitchFamily="34" charset="0"/>
                <a:cs typeface="Arial" pitchFamily="34" charset="0"/>
              </a:rPr>
              <a:t>5.  </a:t>
            </a:r>
            <a:r>
              <a:rPr lang="pt-BR" sz="2800" b="1" dirty="0" smtClean="0">
                <a:solidFill>
                  <a:schemeClr val="bg2">
                    <a:lumMod val="90000"/>
                  </a:schemeClr>
                </a:solidFill>
                <a:latin typeface="Arial" pitchFamily="34" charset="0"/>
                <a:cs typeface="Arial" pitchFamily="34" charset="0"/>
              </a:rPr>
              <a:t>RESULT &amp; DEMO</a:t>
            </a:r>
            <a:endParaRPr lang="pt-BR" sz="2800" b="1" dirty="0" smtClean="0">
              <a:solidFill>
                <a:schemeClr val="bg2">
                  <a:lumMod val="9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  <a:defRPr/>
            </a:pPr>
            <a:endParaRPr lang="pt-BR" sz="2800" b="1" dirty="0">
              <a:latin typeface="Arial" pitchFamily="34" charset="0"/>
              <a:cs typeface="Arial" pitchFamily="34" charset="0"/>
            </a:endParaRP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  <a:defRPr/>
            </a:pP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010526" y="193497"/>
            <a:ext cx="3657600" cy="496887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smtClean="0">
                <a:solidFill>
                  <a:srgbClr val="0070C0"/>
                </a:solidFill>
              </a:rPr>
              <a:t>CONTENTS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F8ADD-7053-4C04-8800-87A32AF590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152400" y="895152"/>
            <a:ext cx="11782926" cy="882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F:\Hoi sinh vien\Logo - Baner\logo\Logo-Truong.gif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109" y="65733"/>
            <a:ext cx="724666" cy="752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3495240" y="9625"/>
            <a:ext cx="5180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pt-BR" sz="2400" b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TASK OVERVIEW</a:t>
            </a:r>
            <a:endParaRPr lang="pt-BR" sz="24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F8ADD-7053-4C04-8800-87A32AF590FB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71604" y="556597"/>
            <a:ext cx="11332232" cy="328851"/>
            <a:chOff x="871604" y="556597"/>
            <a:chExt cx="11332232" cy="328851"/>
          </a:xfrm>
        </p:grpSpPr>
        <p:sp>
          <p:nvSpPr>
            <p:cNvPr id="31" name="Rectangle 30"/>
            <p:cNvSpPr/>
            <p:nvPr/>
          </p:nvSpPr>
          <p:spPr>
            <a:xfrm>
              <a:off x="8194346" y="575846"/>
              <a:ext cx="215584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pt-BR" sz="1400" b="1" dirty="0" smtClean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COMPONENT DETAILS</a:t>
              </a:r>
              <a:endParaRPr lang="pt-BR" sz="1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871604" y="556597"/>
              <a:ext cx="11332232" cy="328851"/>
              <a:chOff x="871604" y="556597"/>
              <a:chExt cx="11332232" cy="328851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 flipV="1">
                <a:off x="981777" y="556597"/>
                <a:ext cx="10953549" cy="9625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/>
              <p:cNvSpPr/>
              <p:nvPr/>
            </p:nvSpPr>
            <p:spPr>
              <a:xfrm>
                <a:off x="871604" y="575847"/>
                <a:ext cx="167648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pt-BR" sz="1400" b="1" dirty="0" smtClean="0">
                    <a:latin typeface="Arial" pitchFamily="34" charset="0"/>
                    <a:cs typeface="Arial" pitchFamily="34" charset="0"/>
                  </a:rPr>
                  <a:t>TASK OVERVIEW</a:t>
                </a:r>
                <a:endParaRPr lang="pt-BR" sz="1400" b="1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5982645" y="577671"/>
                <a:ext cx="182768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pt-BR" sz="1400" b="1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OVERALL SYSTEM</a:t>
                </a:r>
                <a:endParaRPr lang="pt-BR" sz="1400" b="1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0546523" y="575847"/>
                <a:ext cx="165731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pt-BR" sz="1400" b="1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RESULT &amp; DEMO</a:t>
                </a:r>
                <a:endParaRPr lang="pt-BR" sz="1400" b="1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353117" y="575847"/>
                <a:ext cx="193117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pt-BR" sz="1400" b="1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RELEVANT THEORY</a:t>
                </a:r>
                <a:endParaRPr lang="pt-BR" sz="1400" b="1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11" name="Rectangle 10"/>
          <p:cNvSpPr/>
          <p:nvPr/>
        </p:nvSpPr>
        <p:spPr>
          <a:xfrm>
            <a:off x="406617" y="2184920"/>
            <a:ext cx="7536180" cy="13108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Automatic Multiple Choice Scanner: </a:t>
            </a:r>
            <a:r>
              <a:rPr lang="en-US" dirty="0" smtClean="0"/>
              <a:t>A</a:t>
            </a:r>
            <a:r>
              <a:rPr lang="en-US" dirty="0"/>
              <a:t>utomatic tool </a:t>
            </a:r>
            <a:r>
              <a:rPr lang="en-US" dirty="0" smtClean="0"/>
              <a:t>that facilitates the </a:t>
            </a:r>
            <a:r>
              <a:rPr lang="en-US" dirty="0"/>
              <a:t>grading </a:t>
            </a:r>
            <a:r>
              <a:rPr lang="en-US" dirty="0" smtClean="0"/>
              <a:t>process under standardized </a:t>
            </a:r>
            <a:r>
              <a:rPr lang="en-US" dirty="0"/>
              <a:t>evaluation </a:t>
            </a:r>
            <a:r>
              <a:rPr lang="en-US" dirty="0" smtClean="0"/>
              <a:t>criteria and saves time </a:t>
            </a:r>
            <a:r>
              <a:rPr lang="en-US" dirty="0"/>
              <a:t>for </a:t>
            </a:r>
            <a:r>
              <a:rPr lang="en-US" dirty="0" smtClean="0"/>
              <a:t>instructors.</a:t>
            </a:r>
            <a:endParaRPr lang="en-US" dirty="0"/>
          </a:p>
        </p:txBody>
      </p:sp>
      <p:sp>
        <p:nvSpPr>
          <p:cNvPr id="13" name="Left-Right Arrow 12"/>
          <p:cNvSpPr/>
          <p:nvPr/>
        </p:nvSpPr>
        <p:spPr>
          <a:xfrm>
            <a:off x="8055754" y="2533930"/>
            <a:ext cx="990600" cy="505653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utoShape 6" descr="Who spoke when: Choosing the right speaker diarization tool | by Philippe  Moussalli | ML6team"/>
          <p:cNvSpPr>
            <a:spLocks noChangeAspect="1" noChangeArrowheads="1"/>
          </p:cNvSpPr>
          <p:nvPr/>
        </p:nvSpPr>
        <p:spPr bwMode="auto">
          <a:xfrm>
            <a:off x="8523598" y="396037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71604" y="1216246"/>
            <a:ext cx="5925020" cy="5539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3000" b="1" dirty="0" smtClean="0">
                <a:ln/>
                <a:solidFill>
                  <a:schemeClr val="accent3"/>
                </a:solidFill>
              </a:rPr>
              <a:t>Automatic Multiple Choice Scanner</a:t>
            </a:r>
            <a:endParaRPr lang="en-US" sz="3000" b="1" dirty="0">
              <a:ln/>
              <a:solidFill>
                <a:schemeClr val="accent3"/>
              </a:solidFill>
            </a:endParaRPr>
          </a:p>
        </p:txBody>
      </p:sp>
      <p:sp>
        <p:nvSpPr>
          <p:cNvPr id="8" name="AutoShape 2" descr="Automatic speech recognition components. |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2" descr="Home - GradeScanner by iDoceo Studio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4" descr="Home - GradeScanner by iDoceo Studio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6" descr="Home - GradeScanner by iDoceo Studios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2269" y="1557292"/>
            <a:ext cx="2174882" cy="21486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Rectangle 17"/>
          <p:cNvSpPr/>
          <p:nvPr/>
        </p:nvSpPr>
        <p:spPr>
          <a:xfrm>
            <a:off x="612775" y="4265180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Target </a:t>
            </a:r>
            <a:r>
              <a:rPr lang="en-US" b="1" dirty="0" smtClean="0"/>
              <a:t>achievements </a:t>
            </a:r>
            <a:r>
              <a:rPr lang="en-US" b="1" dirty="0"/>
              <a:t>for our system</a:t>
            </a:r>
            <a:r>
              <a:rPr lang="en-US" b="1" dirty="0" smtClean="0"/>
              <a:t>:</a:t>
            </a:r>
          </a:p>
          <a:p>
            <a:endParaRPr lang="en-US" b="1" dirty="0"/>
          </a:p>
          <a:p>
            <a:pPr marL="171450" indent="-171450">
              <a:buFontTx/>
              <a:buChar char="-"/>
            </a:pPr>
            <a:r>
              <a:rPr lang="en-US" dirty="0"/>
              <a:t>Accuracy: &gt; 95%.</a:t>
            </a:r>
          </a:p>
          <a:p>
            <a:pPr marL="171450" indent="-171450">
              <a:buFontTx/>
              <a:buChar char="-"/>
            </a:pPr>
            <a:r>
              <a:rPr lang="en-US" dirty="0"/>
              <a:t>Response time for each image: &lt; </a:t>
            </a:r>
            <a:r>
              <a:rPr lang="en-US" dirty="0" smtClean="0"/>
              <a:t>2s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/>
              <a:t>Capable of processing input images taken from various angles</a:t>
            </a:r>
            <a:r>
              <a:rPr lang="en-US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/>
              <a:t>Graphical User </a:t>
            </a:r>
            <a:r>
              <a:rPr lang="en-US" dirty="0" smtClean="0"/>
              <a:t>Interface (GUI).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05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152400" y="895152"/>
            <a:ext cx="11782926" cy="882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F:\Hoi sinh vien\Logo - Baner\logo\Logo-Truong.gif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109" y="65733"/>
            <a:ext cx="724666" cy="752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 Box 30"/>
          <p:cNvSpPr txBox="1">
            <a:spLocks noChangeArrowheads="1"/>
          </p:cNvSpPr>
          <p:nvPr/>
        </p:nvSpPr>
        <p:spPr bwMode="auto">
          <a:xfrm>
            <a:off x="180109" y="1022917"/>
            <a:ext cx="10284737" cy="5416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Tx/>
              <a:buAutoNum type="arabicPeriod"/>
              <a:defRPr/>
            </a:pPr>
            <a:r>
              <a:rPr lang="pt-BR" sz="28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  TASK OVERVIEW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  <a:defRPr/>
            </a:pPr>
            <a:endParaRPr lang="pt-BR" sz="2800" b="1" dirty="0" smtClean="0">
              <a:latin typeface="Arial" pitchFamily="34" charset="0"/>
              <a:cs typeface="Arial" pitchFamily="34" charset="0"/>
            </a:endParaRP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  <a:defRPr/>
            </a:pPr>
            <a:r>
              <a:rPr lang="pt-BR" sz="2800" b="1" dirty="0" smtClean="0">
                <a:latin typeface="Arial" pitchFamily="34" charset="0"/>
                <a:cs typeface="Arial" pitchFamily="34" charset="0"/>
              </a:rPr>
              <a:t>RELEVANT THEORY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  <a:defRPr/>
            </a:pPr>
            <a:endParaRPr lang="pt-BR" sz="2800" b="1" dirty="0" smtClean="0">
              <a:solidFill>
                <a:schemeClr val="bg2">
                  <a:lumMod val="9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  <a:defRPr/>
            </a:pPr>
            <a:r>
              <a:rPr lang="pt-BR" sz="2800" b="1" dirty="0" smtClean="0">
                <a:solidFill>
                  <a:schemeClr val="bg2">
                    <a:lumMod val="90000"/>
                  </a:schemeClr>
                </a:solidFill>
                <a:latin typeface="Arial" pitchFamily="34" charset="0"/>
                <a:cs typeface="Arial" pitchFamily="34" charset="0"/>
              </a:rPr>
              <a:t>OVERALL SYSTEM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  <a:defRPr/>
            </a:pPr>
            <a:endParaRPr lang="pt-BR" sz="2800" b="1" dirty="0" smtClean="0">
              <a:solidFill>
                <a:schemeClr val="bg2">
                  <a:lumMod val="9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  <a:defRPr/>
            </a:pPr>
            <a:r>
              <a:rPr lang="pt-BR" sz="2800" b="1" dirty="0" smtClean="0">
                <a:solidFill>
                  <a:schemeClr val="bg2">
                    <a:lumMod val="90000"/>
                  </a:schemeClr>
                </a:solidFill>
                <a:latin typeface="Arial" pitchFamily="34" charset="0"/>
                <a:cs typeface="Arial" pitchFamily="34" charset="0"/>
              </a:rPr>
              <a:t>COMPONENT DETAILS</a:t>
            </a:r>
          </a:p>
          <a:p>
            <a:pPr>
              <a:spcBef>
                <a:spcPts val="600"/>
              </a:spcBef>
              <a:defRPr/>
            </a:pPr>
            <a:endParaRPr lang="pt-BR" sz="2800" b="1" dirty="0">
              <a:solidFill>
                <a:schemeClr val="bg2">
                  <a:lumMod val="9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  <a:defRPr/>
            </a:pPr>
            <a:r>
              <a:rPr lang="pt-BR" sz="2800" b="1" dirty="0">
                <a:solidFill>
                  <a:schemeClr val="bg2">
                    <a:lumMod val="90000"/>
                  </a:schemeClr>
                </a:solidFill>
                <a:latin typeface="Arial" pitchFamily="34" charset="0"/>
                <a:cs typeface="Arial" pitchFamily="34" charset="0"/>
              </a:rPr>
              <a:t>5</a:t>
            </a:r>
            <a:r>
              <a:rPr lang="pt-BR" sz="2800" b="1" dirty="0" smtClean="0">
                <a:solidFill>
                  <a:schemeClr val="bg2">
                    <a:lumMod val="90000"/>
                  </a:schemeClr>
                </a:solidFill>
                <a:latin typeface="Arial" pitchFamily="34" charset="0"/>
                <a:cs typeface="Arial" pitchFamily="34" charset="0"/>
              </a:rPr>
              <a:t>.  </a:t>
            </a:r>
            <a:r>
              <a:rPr lang="pt-BR" sz="2800" b="1" dirty="0" smtClean="0">
                <a:solidFill>
                  <a:schemeClr val="bg2">
                    <a:lumMod val="90000"/>
                  </a:schemeClr>
                </a:solidFill>
                <a:latin typeface="Arial" pitchFamily="34" charset="0"/>
                <a:cs typeface="Arial" pitchFamily="34" charset="0"/>
              </a:rPr>
              <a:t>RESULT &amp; DEMO</a:t>
            </a:r>
            <a:endParaRPr lang="pt-BR" sz="2800" b="1" dirty="0" smtClean="0">
              <a:solidFill>
                <a:schemeClr val="bg2">
                  <a:lumMod val="9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  <a:defRPr/>
            </a:pPr>
            <a:endParaRPr lang="pt-BR" sz="2800" b="1" dirty="0">
              <a:latin typeface="Arial" pitchFamily="34" charset="0"/>
              <a:cs typeface="Arial" pitchFamily="34" charset="0"/>
            </a:endParaRP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  <a:defRPr/>
            </a:pP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010526" y="193497"/>
            <a:ext cx="3657600" cy="496887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smtClean="0">
                <a:solidFill>
                  <a:srgbClr val="0070C0"/>
                </a:solidFill>
              </a:rPr>
              <a:t>CONTENTS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F8ADD-7053-4C04-8800-87A32AF590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3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152400" y="895152"/>
            <a:ext cx="11782926" cy="882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F:\Hoi sinh vien\Logo - Baner\logo\Logo-Truong.gif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109" y="65733"/>
            <a:ext cx="724666" cy="752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3495240" y="9625"/>
            <a:ext cx="5180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pt-BR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RELEVANT THEORY</a:t>
            </a:r>
            <a:endParaRPr lang="pt-BR" sz="24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F8ADD-7053-4C04-8800-87A32AF590FB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71604" y="556597"/>
            <a:ext cx="11332232" cy="328851"/>
            <a:chOff x="871604" y="556597"/>
            <a:chExt cx="11332232" cy="328851"/>
          </a:xfrm>
        </p:grpSpPr>
        <p:sp>
          <p:nvSpPr>
            <p:cNvPr id="31" name="Rectangle 30"/>
            <p:cNvSpPr/>
            <p:nvPr/>
          </p:nvSpPr>
          <p:spPr>
            <a:xfrm>
              <a:off x="8194346" y="575846"/>
              <a:ext cx="215584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pt-BR" sz="1400" b="1" dirty="0" smtClean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COMPONENT DETAILS</a:t>
              </a:r>
              <a:endParaRPr lang="pt-BR" sz="1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871604" y="556597"/>
              <a:ext cx="11332232" cy="328851"/>
              <a:chOff x="871604" y="556597"/>
              <a:chExt cx="11332232" cy="328851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 flipV="1">
                <a:off x="981777" y="556597"/>
                <a:ext cx="10953549" cy="9625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/>
              <p:cNvSpPr/>
              <p:nvPr/>
            </p:nvSpPr>
            <p:spPr>
              <a:xfrm>
                <a:off x="871604" y="575847"/>
                <a:ext cx="167648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pt-BR" sz="1400" b="1" dirty="0" smtClean="0">
                    <a:solidFill>
                      <a:schemeClr val="bg2"/>
                    </a:solidFill>
                    <a:latin typeface="Arial" pitchFamily="34" charset="0"/>
                    <a:cs typeface="Arial" pitchFamily="34" charset="0"/>
                  </a:rPr>
                  <a:t>TASK OVERVIEW</a:t>
                </a:r>
                <a:endParaRPr lang="pt-BR" sz="1400" b="1" dirty="0">
                  <a:solidFill>
                    <a:schemeClr val="bg2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5982645" y="577671"/>
                <a:ext cx="182768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pt-BR" sz="1400" b="1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OVERALL SYSTEM</a:t>
                </a:r>
                <a:endParaRPr lang="pt-BR" sz="1400" b="1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0546523" y="575847"/>
                <a:ext cx="165731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pt-BR" sz="1400" b="1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RESULT &amp; DEMO</a:t>
                </a:r>
                <a:endParaRPr lang="pt-BR" sz="1400" b="1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353117" y="575847"/>
                <a:ext cx="193117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pt-BR" sz="1400" b="1" dirty="0" smtClean="0">
                    <a:latin typeface="Arial" pitchFamily="34" charset="0"/>
                    <a:cs typeface="Arial" pitchFamily="34" charset="0"/>
                  </a:rPr>
                  <a:t>RELEVANT THEORY</a:t>
                </a:r>
                <a:endParaRPr lang="pt-BR" sz="1400" b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19" name="AutoShape 6" descr="Who spoke when: Choosing the right speaker diarization tool | by Philippe  Moussalli | ML6team"/>
          <p:cNvSpPr>
            <a:spLocks noChangeAspect="1" noChangeArrowheads="1"/>
          </p:cNvSpPr>
          <p:nvPr/>
        </p:nvSpPr>
        <p:spPr bwMode="auto">
          <a:xfrm>
            <a:off x="8523598" y="396037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Automatic speech recognition components. |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2" descr="Home - GradeScanner by iDoceo Studio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4" descr="Home - GradeScanner by iDoceo Studio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6" descr="Home - GradeScanner by iDoceo Studios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lowchart: Connector 10"/>
          <p:cNvSpPr/>
          <p:nvPr/>
        </p:nvSpPr>
        <p:spPr>
          <a:xfrm>
            <a:off x="8273107" y="3152659"/>
            <a:ext cx="2199449" cy="1615440"/>
          </a:xfrm>
          <a:prstGeom prst="flowChartConnector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Convolutional Network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3" name="Flowchart: Connector 22"/>
          <p:cNvSpPr/>
          <p:nvPr/>
        </p:nvSpPr>
        <p:spPr>
          <a:xfrm>
            <a:off x="266623" y="2873890"/>
            <a:ext cx="1841316" cy="990600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Filters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663577" y="1636420"/>
            <a:ext cx="2655125" cy="101332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processing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418410" y="1636420"/>
            <a:ext cx="3489750" cy="101332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Machine learning/Deep learning</a:t>
            </a:r>
            <a:endParaRPr lang="en-US" dirty="0"/>
          </a:p>
        </p:txBody>
      </p:sp>
      <p:sp>
        <p:nvSpPr>
          <p:cNvPr id="27" name="Flowchart: Connector 26"/>
          <p:cNvSpPr/>
          <p:nvPr/>
        </p:nvSpPr>
        <p:spPr>
          <a:xfrm>
            <a:off x="3679981" y="4986152"/>
            <a:ext cx="2363882" cy="990600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Morphological </a:t>
            </a:r>
            <a:r>
              <a:rPr lang="en-US" b="1" dirty="0">
                <a:solidFill>
                  <a:schemeClr val="tx1"/>
                </a:solidFill>
              </a:rPr>
              <a:t>operations</a:t>
            </a:r>
          </a:p>
        </p:txBody>
      </p:sp>
      <p:sp>
        <p:nvSpPr>
          <p:cNvPr id="33" name="Flowchart: Connector 32"/>
          <p:cNvSpPr/>
          <p:nvPr/>
        </p:nvSpPr>
        <p:spPr>
          <a:xfrm>
            <a:off x="3758813" y="2875540"/>
            <a:ext cx="2083781" cy="990600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Thresholding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4" name="Flowchart: Connector 33"/>
          <p:cNvSpPr/>
          <p:nvPr/>
        </p:nvSpPr>
        <p:spPr>
          <a:xfrm>
            <a:off x="307975" y="4986152"/>
            <a:ext cx="1841316" cy="990600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Contours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Flowchart: Connector 34"/>
          <p:cNvSpPr/>
          <p:nvPr/>
        </p:nvSpPr>
        <p:spPr>
          <a:xfrm>
            <a:off x="1709846" y="3912221"/>
            <a:ext cx="2129501" cy="990600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Image alignment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16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152400" y="895152"/>
            <a:ext cx="11782926" cy="882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F:\Hoi sinh vien\Logo - Baner\logo\Logo-Truong.gif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109" y="65733"/>
            <a:ext cx="724666" cy="752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 Box 30"/>
          <p:cNvSpPr txBox="1">
            <a:spLocks noChangeArrowheads="1"/>
          </p:cNvSpPr>
          <p:nvPr/>
        </p:nvSpPr>
        <p:spPr bwMode="auto">
          <a:xfrm>
            <a:off x="180109" y="1022917"/>
            <a:ext cx="10284737" cy="4909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Tx/>
              <a:buAutoNum type="arabicPeriod"/>
              <a:defRPr/>
            </a:pPr>
            <a:r>
              <a:rPr lang="pt-BR" sz="28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  TASK OVERVIEW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  <a:defRPr/>
            </a:pPr>
            <a:endParaRPr lang="pt-BR" sz="2800" b="1" dirty="0" smtClean="0">
              <a:latin typeface="Arial" pitchFamily="34" charset="0"/>
              <a:cs typeface="Arial" pitchFamily="34" charset="0"/>
            </a:endParaRP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  <a:defRPr/>
            </a:pPr>
            <a:r>
              <a:rPr lang="pt-BR" sz="28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RELEVANT THEORY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  <a:defRPr/>
            </a:pPr>
            <a:endParaRPr lang="pt-BR" sz="2800" b="1" dirty="0" smtClean="0">
              <a:solidFill>
                <a:schemeClr val="bg2">
                  <a:lumMod val="9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  <a:defRPr/>
            </a:pPr>
            <a:r>
              <a:rPr lang="pt-BR" sz="2800" b="1" dirty="0" smtClean="0">
                <a:latin typeface="Arial" pitchFamily="34" charset="0"/>
                <a:cs typeface="Arial" pitchFamily="34" charset="0"/>
              </a:rPr>
              <a:t>OVERALL SYSTEM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  <a:defRPr/>
            </a:pPr>
            <a:endParaRPr lang="pt-BR" sz="2800" b="1" dirty="0" smtClean="0">
              <a:solidFill>
                <a:schemeClr val="bg2">
                  <a:lumMod val="9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  <a:defRPr/>
            </a:pPr>
            <a:r>
              <a:rPr lang="pt-BR" sz="2800" b="1" dirty="0" smtClean="0">
                <a:solidFill>
                  <a:schemeClr val="bg2">
                    <a:lumMod val="90000"/>
                  </a:schemeClr>
                </a:solidFill>
                <a:latin typeface="Arial" pitchFamily="34" charset="0"/>
                <a:cs typeface="Arial" pitchFamily="34" charset="0"/>
              </a:rPr>
              <a:t>COMPONENT DETAILS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  <a:defRPr/>
            </a:pPr>
            <a:endParaRPr lang="pt-BR" sz="2800" b="1" dirty="0" smtClean="0">
              <a:solidFill>
                <a:schemeClr val="bg2">
                  <a:lumMod val="9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  <a:defRPr/>
            </a:pPr>
            <a:r>
              <a:rPr lang="pt-BR" sz="2800" b="1" dirty="0" smtClean="0">
                <a:solidFill>
                  <a:schemeClr val="bg2">
                    <a:lumMod val="90000"/>
                  </a:schemeClr>
                </a:solidFill>
                <a:latin typeface="Arial" pitchFamily="34" charset="0"/>
                <a:cs typeface="Arial" pitchFamily="34" charset="0"/>
              </a:rPr>
              <a:t>RESULT &amp; DEMO</a:t>
            </a:r>
            <a:endParaRPr lang="pt-BR" sz="2800" b="1" dirty="0">
              <a:latin typeface="Arial" pitchFamily="34" charset="0"/>
              <a:cs typeface="Arial" pitchFamily="34" charset="0"/>
            </a:endParaRP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  <a:defRPr/>
            </a:pP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010526" y="193497"/>
            <a:ext cx="3657600" cy="496887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smtClean="0">
                <a:solidFill>
                  <a:srgbClr val="0070C0"/>
                </a:solidFill>
              </a:rPr>
              <a:t>CONTENTS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F8ADD-7053-4C04-8800-87A32AF590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9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152400" y="895152"/>
            <a:ext cx="11782926" cy="882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F:\Hoi sinh vien\Logo - Baner\logo\Logo-Truong.gif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109" y="65733"/>
            <a:ext cx="724666" cy="752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3495240" y="9625"/>
            <a:ext cx="5180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pt-BR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OVERALL SYSTEM</a:t>
            </a:r>
            <a:endParaRPr lang="pt-BR" sz="24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F8ADD-7053-4C04-8800-87A32AF590FB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71604" y="556597"/>
            <a:ext cx="11381925" cy="328851"/>
            <a:chOff x="871604" y="556597"/>
            <a:chExt cx="11381925" cy="328851"/>
          </a:xfrm>
        </p:grpSpPr>
        <p:sp>
          <p:nvSpPr>
            <p:cNvPr id="31" name="Rectangle 30"/>
            <p:cNvSpPr/>
            <p:nvPr/>
          </p:nvSpPr>
          <p:spPr>
            <a:xfrm>
              <a:off x="8194346" y="575846"/>
              <a:ext cx="215584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pt-BR" sz="1400" b="1" dirty="0" smtClean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COMPONENT DETAILS</a:t>
              </a:r>
              <a:endParaRPr lang="pt-BR" sz="1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871604" y="556597"/>
              <a:ext cx="11381925" cy="328851"/>
              <a:chOff x="871604" y="556597"/>
              <a:chExt cx="11381925" cy="328851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 flipV="1">
                <a:off x="981777" y="556597"/>
                <a:ext cx="10953549" cy="9625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/>
              <p:cNvSpPr/>
              <p:nvPr/>
            </p:nvSpPr>
            <p:spPr>
              <a:xfrm>
                <a:off x="871604" y="575847"/>
                <a:ext cx="167648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pt-BR" sz="1400" b="1" dirty="0" smtClean="0">
                    <a:solidFill>
                      <a:schemeClr val="bg2"/>
                    </a:solidFill>
                    <a:latin typeface="Arial" pitchFamily="34" charset="0"/>
                    <a:cs typeface="Arial" pitchFamily="34" charset="0"/>
                  </a:rPr>
                  <a:t>TASK OVERVIEW</a:t>
                </a:r>
                <a:endParaRPr lang="pt-BR" sz="1400" b="1" dirty="0">
                  <a:solidFill>
                    <a:schemeClr val="bg2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5982645" y="577671"/>
                <a:ext cx="182768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pt-BR" sz="1400" b="1" dirty="0" smtClean="0">
                    <a:latin typeface="Arial" pitchFamily="34" charset="0"/>
                    <a:cs typeface="Arial" pitchFamily="34" charset="0"/>
                  </a:rPr>
                  <a:t>OVERALL SYSTEM</a:t>
                </a:r>
                <a:endParaRPr lang="pt-BR" sz="1400" b="1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0546523" y="575847"/>
                <a:ext cx="170700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pt-BR" sz="1400" b="1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RESULT &amp; DEMO</a:t>
                </a:r>
                <a:endParaRPr lang="pt-BR" sz="1400" b="1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353117" y="575847"/>
                <a:ext cx="193117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pt-BR" sz="1400" b="1" dirty="0" smtClean="0">
                    <a:solidFill>
                      <a:schemeClr val="bg1">
                        <a:lumMod val="8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RELEVANT THEORY</a:t>
                </a:r>
                <a:endParaRPr lang="pt-BR" sz="1400" b="1" dirty="0">
                  <a:solidFill>
                    <a:schemeClr val="bg1">
                      <a:lumMod val="8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8" name="AutoShape 2" descr="Automatic speech recognition components. |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2" descr="Home - GradeScanner by iDoceo Studio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4" descr="Home - GradeScanner by iDoceo Studio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6" descr="Home - GradeScanner by iDoceo Studios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604" y="913679"/>
            <a:ext cx="10964370" cy="591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1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152400" y="895152"/>
            <a:ext cx="11782926" cy="882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F:\Hoi sinh vien\Logo - Baner\logo\Logo-Truong.gif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109" y="65733"/>
            <a:ext cx="724666" cy="752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 Box 30"/>
          <p:cNvSpPr txBox="1">
            <a:spLocks noChangeArrowheads="1"/>
          </p:cNvSpPr>
          <p:nvPr/>
        </p:nvSpPr>
        <p:spPr bwMode="auto">
          <a:xfrm>
            <a:off x="180109" y="1022917"/>
            <a:ext cx="10284737" cy="5416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Tx/>
              <a:buAutoNum type="arabicPeriod"/>
              <a:defRPr/>
            </a:pPr>
            <a:r>
              <a:rPr lang="pt-BR" sz="28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  TASK OVERVIEW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  <a:defRPr/>
            </a:pPr>
            <a:endParaRPr lang="pt-BR" sz="2800" b="1" dirty="0" smtClean="0">
              <a:latin typeface="Arial" pitchFamily="34" charset="0"/>
              <a:cs typeface="Arial" pitchFamily="34" charset="0"/>
            </a:endParaRP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  <a:defRPr/>
            </a:pPr>
            <a:r>
              <a:rPr lang="pt-BR" sz="28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RELEVANT THEORY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  <a:defRPr/>
            </a:pPr>
            <a:endParaRPr lang="pt-BR" sz="2800" b="1" dirty="0" smtClean="0">
              <a:solidFill>
                <a:schemeClr val="bg2">
                  <a:lumMod val="9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  <a:defRPr/>
            </a:pPr>
            <a:r>
              <a:rPr lang="pt-BR" sz="2800" b="1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OVERALL SYSTEM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  <a:defRPr/>
            </a:pPr>
            <a:endParaRPr lang="pt-BR" sz="2800" b="1" dirty="0" smtClean="0">
              <a:solidFill>
                <a:schemeClr val="bg2">
                  <a:lumMod val="9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  <a:defRPr/>
            </a:pPr>
            <a:r>
              <a:rPr lang="pt-BR" sz="2800" b="1" dirty="0" smtClean="0">
                <a:latin typeface="Arial" pitchFamily="34" charset="0"/>
                <a:cs typeface="Arial" pitchFamily="34" charset="0"/>
              </a:rPr>
              <a:t>COMPONENT DETAILS</a:t>
            </a:r>
          </a:p>
          <a:p>
            <a:pPr>
              <a:spcBef>
                <a:spcPts val="600"/>
              </a:spcBef>
              <a:defRPr/>
            </a:pPr>
            <a:endParaRPr lang="pt-BR" sz="2800" b="1" dirty="0">
              <a:solidFill>
                <a:schemeClr val="bg2">
                  <a:lumMod val="9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  <a:defRPr/>
            </a:pPr>
            <a:r>
              <a:rPr lang="pt-BR" sz="2800" b="1" dirty="0">
                <a:solidFill>
                  <a:schemeClr val="bg2">
                    <a:lumMod val="90000"/>
                  </a:schemeClr>
                </a:solidFill>
                <a:latin typeface="Arial" pitchFamily="34" charset="0"/>
                <a:cs typeface="Arial" pitchFamily="34" charset="0"/>
              </a:rPr>
              <a:t>5</a:t>
            </a:r>
            <a:r>
              <a:rPr lang="pt-BR" sz="2800" b="1" dirty="0" smtClean="0">
                <a:solidFill>
                  <a:schemeClr val="bg2">
                    <a:lumMod val="90000"/>
                  </a:schemeClr>
                </a:solidFill>
                <a:latin typeface="Arial" pitchFamily="34" charset="0"/>
                <a:cs typeface="Arial" pitchFamily="34" charset="0"/>
              </a:rPr>
              <a:t>.  </a:t>
            </a:r>
            <a:r>
              <a:rPr lang="pt-BR" sz="2800" b="1" dirty="0" smtClean="0">
                <a:solidFill>
                  <a:schemeClr val="bg2">
                    <a:lumMod val="90000"/>
                  </a:schemeClr>
                </a:solidFill>
                <a:latin typeface="Arial" pitchFamily="34" charset="0"/>
                <a:cs typeface="Arial" pitchFamily="34" charset="0"/>
              </a:rPr>
              <a:t>RESULT &amp; DEMO</a:t>
            </a:r>
            <a:endParaRPr lang="pt-BR" sz="2800" b="1" dirty="0" smtClean="0">
              <a:solidFill>
                <a:schemeClr val="bg2">
                  <a:lumMod val="9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  <a:defRPr/>
            </a:pPr>
            <a:endParaRPr lang="pt-BR" sz="2800" b="1" dirty="0">
              <a:latin typeface="Arial" pitchFamily="34" charset="0"/>
              <a:cs typeface="Arial" pitchFamily="34" charset="0"/>
            </a:endParaRP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  <a:defRPr/>
            </a:pP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010526" y="193497"/>
            <a:ext cx="3657600" cy="496887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smtClean="0">
                <a:solidFill>
                  <a:srgbClr val="0070C0"/>
                </a:solidFill>
              </a:rPr>
              <a:t>CONTENTS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F8ADD-7053-4C04-8800-87A32AF590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0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9717</TotalTime>
  <Words>605</Words>
  <Application>Microsoft Office PowerPoint</Application>
  <PresentationFormat>Widescreen</PresentationFormat>
  <Paragraphs>270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Wingdings</vt:lpstr>
      <vt:lpstr>Office Theme</vt:lpstr>
      <vt:lpstr>PowerPoint Presentation</vt:lpstr>
      <vt:lpstr>CONTENTS</vt:lpstr>
      <vt:lpstr>CONTENTS</vt:lpstr>
      <vt:lpstr>PowerPoint Presentation</vt:lpstr>
      <vt:lpstr>CONTENTS</vt:lpstr>
      <vt:lpstr>PowerPoint Presentation</vt:lpstr>
      <vt:lpstr>CONTENTS</vt:lpstr>
      <vt:lpstr>PowerPoint Presentation</vt:lpstr>
      <vt:lpstr>CONTENTS</vt:lpstr>
      <vt:lpstr>PowerPoint Presentation</vt:lpstr>
      <vt:lpstr>PowerPoint Presentation</vt:lpstr>
      <vt:lpstr>PowerPoint Presentation</vt:lpstr>
      <vt:lpstr>PowerPoint Presentation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thanhdat ngo</dc:creator>
  <cp:lastModifiedBy>HP</cp:lastModifiedBy>
  <cp:revision>914</cp:revision>
  <dcterms:created xsi:type="dcterms:W3CDTF">2016-08-08T08:37:41Z</dcterms:created>
  <dcterms:modified xsi:type="dcterms:W3CDTF">2024-04-06T18:40:31Z</dcterms:modified>
</cp:coreProperties>
</file>